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582" r:id="rId2"/>
    <p:sldId id="830" r:id="rId3"/>
    <p:sldId id="256" r:id="rId4"/>
    <p:sldId id="639" r:id="rId5"/>
    <p:sldId id="257" r:id="rId6"/>
    <p:sldId id="640" r:id="rId7"/>
    <p:sldId id="825" r:id="rId8"/>
    <p:sldId id="800" r:id="rId9"/>
    <p:sldId id="786" r:id="rId10"/>
    <p:sldId id="840" r:id="rId11"/>
    <p:sldId id="798" r:id="rId12"/>
    <p:sldId id="667" r:id="rId13"/>
    <p:sldId id="809" r:id="rId14"/>
    <p:sldId id="799" r:id="rId15"/>
    <p:sldId id="474" r:id="rId16"/>
    <p:sldId id="395" r:id="rId17"/>
    <p:sldId id="827" r:id="rId18"/>
    <p:sldId id="826" r:id="rId19"/>
    <p:sldId id="810" r:id="rId20"/>
    <p:sldId id="808" r:id="rId21"/>
    <p:sldId id="703" r:id="rId22"/>
    <p:sldId id="525" r:id="rId23"/>
    <p:sldId id="706" r:id="rId24"/>
    <p:sldId id="813" r:id="rId25"/>
    <p:sldId id="708" r:id="rId26"/>
    <p:sldId id="841" r:id="rId27"/>
    <p:sldId id="817" r:id="rId28"/>
    <p:sldId id="608" r:id="rId29"/>
    <p:sldId id="613" r:id="rId30"/>
    <p:sldId id="605" r:id="rId31"/>
    <p:sldId id="616" r:id="rId32"/>
    <p:sldId id="642" r:id="rId33"/>
    <p:sldId id="818" r:id="rId34"/>
    <p:sldId id="802" r:id="rId35"/>
    <p:sldId id="828" r:id="rId36"/>
    <p:sldId id="258" r:id="rId37"/>
    <p:sldId id="294" r:id="rId38"/>
    <p:sldId id="260" r:id="rId39"/>
    <p:sldId id="820" r:id="rId40"/>
    <p:sldId id="261" r:id="rId41"/>
    <p:sldId id="283" r:id="rId42"/>
    <p:sldId id="280" r:id="rId43"/>
    <p:sldId id="276" r:id="rId44"/>
    <p:sldId id="829" r:id="rId45"/>
    <p:sldId id="822" r:id="rId46"/>
    <p:sldId id="831" r:id="rId47"/>
    <p:sldId id="832" r:id="rId48"/>
    <p:sldId id="836" r:id="rId49"/>
    <p:sldId id="837" r:id="rId50"/>
    <p:sldId id="838" r:id="rId51"/>
    <p:sldId id="839" r:id="rId52"/>
    <p:sldId id="842" r:id="rId53"/>
    <p:sldId id="84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1643"/>
  </p:normalViewPr>
  <p:slideViewPr>
    <p:cSldViewPr snapToGrid="0" snapToObjects="1">
      <p:cViewPr varScale="1">
        <p:scale>
          <a:sx n="113" d="100"/>
          <a:sy n="113" d="100"/>
        </p:scale>
        <p:origin x="584" y="176"/>
      </p:cViewPr>
      <p:guideLst/>
    </p:cSldViewPr>
  </p:slideViewPr>
  <p:notesTextViewPr>
    <p:cViewPr>
      <p:scale>
        <a:sx n="1" d="1"/>
        <a:sy n="1" d="1"/>
      </p:scale>
      <p:origin x="0" y="0"/>
    </p:cViewPr>
  </p:notesTextViewPr>
  <p:sorterViewPr>
    <p:cViewPr>
      <p:scale>
        <a:sx n="107" d="100"/>
        <a:sy n="10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Pt>
            <c:idx val="1"/>
            <c:invertIfNegative val="0"/>
            <c:bubble3D val="0"/>
            <c:spPr>
              <a:solidFill>
                <a:srgbClr val="FF00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1-9334-6945-A7F9-55984D6DE71C}"/>
              </c:ext>
            </c:extLst>
          </c:dPt>
          <c:dPt>
            <c:idx val="2"/>
            <c:invertIfNegative val="0"/>
            <c:bubble3D val="0"/>
            <c:spPr>
              <a:solidFill>
                <a:srgbClr val="C000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3-9334-6945-A7F9-55984D6DE71C}"/>
              </c:ext>
            </c:extLst>
          </c:dPt>
          <c:dPt>
            <c:idx val="5"/>
            <c:invertIfNegative val="0"/>
            <c:bubble3D val="0"/>
            <c:spPr>
              <a:solidFill>
                <a:srgbClr val="FF00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5-9334-6945-A7F9-55984D6DE71C}"/>
              </c:ext>
            </c:extLst>
          </c:dPt>
          <c:dPt>
            <c:idx val="6"/>
            <c:invertIfNegative val="0"/>
            <c:bubble3D val="0"/>
            <c:spPr>
              <a:solidFill>
                <a:srgbClr val="C000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7-9334-6945-A7F9-55984D6DE71C}"/>
              </c:ext>
            </c:extLst>
          </c:dPt>
          <c:val>
            <c:numRef>
              <c:f>Sheet1!$B$1:$B$7</c:f>
              <c:numCache>
                <c:formatCode>General</c:formatCode>
                <c:ptCount val="7"/>
                <c:pt idx="0">
                  <c:v>4</c:v>
                </c:pt>
                <c:pt idx="1">
                  <c:v>8</c:v>
                </c:pt>
                <c:pt idx="2">
                  <c:v>9.1895868399762808</c:v>
                </c:pt>
                <c:pt idx="4">
                  <c:v>7.4642639322944566</c:v>
                </c:pt>
                <c:pt idx="5">
                  <c:v>2.8284271247461881</c:v>
                </c:pt>
                <c:pt idx="6">
                  <c:v>3.363585661014858</c:v>
                </c:pt>
              </c:numCache>
            </c:numRef>
          </c:val>
          <c:extLst>
            <c:ext xmlns:c16="http://schemas.microsoft.com/office/drawing/2014/chart" uri="{C3380CC4-5D6E-409C-BE32-E72D297353CC}">
              <c16:uniqueId val="{00000008-9334-6945-A7F9-55984D6DE71C}"/>
            </c:ext>
          </c:extLst>
        </c:ser>
        <c:dLbls>
          <c:showLegendKey val="0"/>
          <c:showVal val="0"/>
          <c:showCatName val="0"/>
          <c:showSerName val="0"/>
          <c:showPercent val="0"/>
          <c:showBubbleSize val="0"/>
        </c:dLbls>
        <c:gapWidth val="41"/>
        <c:axId val="1828227936"/>
        <c:axId val="1828228464"/>
      </c:barChart>
      <c:catAx>
        <c:axId val="1828227936"/>
        <c:scaling>
          <c:orientation val="minMax"/>
        </c:scaling>
        <c:delete val="1"/>
        <c:axPos val="b"/>
        <c:majorTickMark val="none"/>
        <c:minorTickMark val="none"/>
        <c:tickLblPos val="nextTo"/>
        <c:crossAx val="1828228464"/>
        <c:crosses val="autoZero"/>
        <c:auto val="1"/>
        <c:lblAlgn val="ctr"/>
        <c:lblOffset val="100"/>
        <c:noMultiLvlLbl val="0"/>
      </c:catAx>
      <c:valAx>
        <c:axId val="1828228464"/>
        <c:scaling>
          <c:orientation val="minMax"/>
        </c:scaling>
        <c:delete val="1"/>
        <c:axPos val="l"/>
        <c:numFmt formatCode="General" sourceLinked="1"/>
        <c:majorTickMark val="none"/>
        <c:minorTickMark val="none"/>
        <c:tickLblPos val="nextTo"/>
        <c:crossAx val="1828227936"/>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noFill/>
      <a:round/>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30"/>
      <c:rotY val="10"/>
      <c:rAngAx val="0"/>
    </c:view3D>
    <c:floor>
      <c:thickness val="0"/>
    </c:floor>
    <c:sideWall>
      <c:thickness val="0"/>
    </c:sideWall>
    <c:backWall>
      <c:thickness val="0"/>
    </c:backWall>
    <c:plotArea>
      <c:layout/>
      <c:pie3DChart>
        <c:varyColors val="1"/>
        <c:ser>
          <c:idx val="0"/>
          <c:order val="0"/>
          <c:spPr>
            <a:effectLst/>
            <a:scene3d>
              <a:camera prst="orthographicFront"/>
              <a:lightRig rig="threePt" dir="t"/>
            </a:scene3d>
            <a:sp3d>
              <a:bevelT w="101600"/>
            </a:sp3d>
          </c:spPr>
          <c:explosion val="6"/>
          <c:val>
            <c:numRef>
              <c:f>Sheet1!$A$1:$A$2</c:f>
              <c:numCache>
                <c:formatCode>General</c:formatCode>
                <c:ptCount val="2"/>
                <c:pt idx="0">
                  <c:v>98</c:v>
                </c:pt>
                <c:pt idx="1">
                  <c:v>2</c:v>
                </c:pt>
              </c:numCache>
            </c:numRef>
          </c:val>
          <c:extLst>
            <c:ext xmlns:c16="http://schemas.microsoft.com/office/drawing/2014/chart" uri="{C3380CC4-5D6E-409C-BE32-E72D297353CC}">
              <c16:uniqueId val="{00000000-6DD8-F44F-A0CC-68ECFBA2E7A3}"/>
            </c:ext>
          </c:extLst>
        </c:ser>
        <c:dLbls>
          <c:showLegendKey val="0"/>
          <c:showVal val="0"/>
          <c:showCatName val="0"/>
          <c:showSerName val="0"/>
          <c:showPercent val="0"/>
          <c:showBubbleSize val="0"/>
          <c:showLeaderLines val="1"/>
        </c:dLbls>
      </c:pie3DChart>
    </c:plotArea>
    <c:plotVisOnly val="1"/>
    <c:dispBlanksAs val="gap"/>
    <c:showDLblsOverMax val="0"/>
  </c:chart>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0.03507</cdr:x>
      <cdr:y>0.02033</cdr:y>
    </cdr:from>
    <cdr:to>
      <cdr:x>0.03507</cdr:x>
      <cdr:y>0.95331</cdr:y>
    </cdr:to>
    <cdr:cxnSp macro="">
      <cdr:nvCxnSpPr>
        <cdr:cNvPr id="3" name="Straight Connector 2">
          <a:extLst xmlns:a="http://schemas.openxmlformats.org/drawingml/2006/main">
            <a:ext uri="{FF2B5EF4-FFF2-40B4-BE49-F238E27FC236}">
              <a16:creationId xmlns:a16="http://schemas.microsoft.com/office/drawing/2014/main" id="{EDFD6864-DDBE-EA45-B970-B71AB98B821B}"/>
            </a:ext>
          </a:extLst>
        </cdr:cNvPr>
        <cdr:cNvCxnSpPr/>
      </cdr:nvCxnSpPr>
      <cdr:spPr>
        <a:xfrm xmlns:a="http://schemas.openxmlformats.org/drawingml/2006/main" flipV="1">
          <a:off x="106263" y="68634"/>
          <a:ext cx="0" cy="3150296"/>
        </a:xfrm>
        <a:prstGeom xmlns:a="http://schemas.openxmlformats.org/drawingml/2006/main" prst="line">
          <a:avLst/>
        </a:prstGeom>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0.03579</cdr:x>
      <cdr:y>0.95331</cdr:y>
    </cdr:from>
    <cdr:to>
      <cdr:x>0.94286</cdr:x>
      <cdr:y>0.95352</cdr:y>
    </cdr:to>
    <cdr:cxnSp macro="">
      <cdr:nvCxnSpPr>
        <cdr:cNvPr id="4" name="Straight Connector 3">
          <a:extLst xmlns:a="http://schemas.openxmlformats.org/drawingml/2006/main">
            <a:ext uri="{FF2B5EF4-FFF2-40B4-BE49-F238E27FC236}">
              <a16:creationId xmlns:a16="http://schemas.microsoft.com/office/drawing/2014/main" id="{407C5C24-7F3C-AE46-95EC-03C96278C5A7}"/>
            </a:ext>
          </a:extLst>
        </cdr:cNvPr>
        <cdr:cNvCxnSpPr/>
      </cdr:nvCxnSpPr>
      <cdr:spPr>
        <a:xfrm xmlns:a="http://schemas.openxmlformats.org/drawingml/2006/main" flipV="1">
          <a:off x="108467" y="3218930"/>
          <a:ext cx="2748767" cy="696"/>
        </a:xfrm>
        <a:prstGeom xmlns:a="http://schemas.openxmlformats.org/drawingml/2006/main" prst="line">
          <a:avLst/>
        </a:prstGeom>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C843E-39A4-734F-A026-4CBAF3BD9FBC}" type="datetimeFigureOut">
              <a:rPr lang="en-US" smtClean="0"/>
              <a:t>11/16/20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F4F09-CFAE-C54B-9AD1-4A0A878D6C2D}" type="slidenum">
              <a:rPr lang="en-US" smtClean="0"/>
              <a:t>‹#›</a:t>
            </a:fld>
            <a:endParaRPr lang="en-US"/>
          </a:p>
        </p:txBody>
      </p:sp>
    </p:spTree>
    <p:extLst>
      <p:ext uri="{BB962C8B-B14F-4D97-AF65-F5344CB8AC3E}">
        <p14:creationId xmlns:p14="http://schemas.microsoft.com/office/powerpoint/2010/main" val="2928987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After a brief introduction and some background about to enhancer elements, I’m going to tell you about 3 specific stories from my lab we’re particularly excited about.  The first is one is a new  mechanism that helps to explain how enhancer alterations in cancer can arise. The second part of my story is focused in altered enhancer activity as a driving force in metastasis.  </a:t>
            </a:r>
            <a:endParaRPr lang="en-US" dirty="0"/>
          </a:p>
        </p:txBody>
      </p:sp>
      <p:sp>
        <p:nvSpPr>
          <p:cNvPr id="4" name="Slide Number Placeholder 3"/>
          <p:cNvSpPr>
            <a:spLocks noGrp="1"/>
          </p:cNvSpPr>
          <p:nvPr>
            <p:ph type="sldNum" sz="quarter" idx="10"/>
          </p:nvPr>
        </p:nvSpPr>
        <p:spPr/>
        <p:txBody>
          <a:bodyPr/>
          <a:lstStyle/>
          <a:p>
            <a:fld id="{F62DCF66-9CCE-1842-BB2A-FDADB651F078}" type="slidenum">
              <a:rPr lang="en-US" smtClean="0"/>
              <a:t>1</a:t>
            </a:fld>
            <a:endParaRPr lang="en-US"/>
          </a:p>
        </p:txBody>
      </p:sp>
    </p:spTree>
    <p:extLst>
      <p:ext uri="{BB962C8B-B14F-4D97-AF65-F5344CB8AC3E}">
        <p14:creationId xmlns:p14="http://schemas.microsoft.com/office/powerpoint/2010/main" val="538148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inform the clinical translation of ependymoma dependencies, we prioritized targets for which small molecules were available by integrating our analysis of </a:t>
            </a:r>
            <a:r>
              <a:rPr lang="en-US" sz="1200" kern="1200" dirty="0" err="1">
                <a:solidFill>
                  <a:schemeClr val="tx1"/>
                </a:solidFill>
                <a:effectLst/>
                <a:latin typeface="+mn-lt"/>
                <a:ea typeface="+mn-ea"/>
                <a:cs typeface="+mn-cs"/>
              </a:rPr>
              <a:t>tumour</a:t>
            </a:r>
            <a:r>
              <a:rPr lang="en-US" sz="1200" kern="1200" dirty="0">
                <a:solidFill>
                  <a:schemeClr val="tx1"/>
                </a:solidFill>
                <a:effectLst/>
                <a:latin typeface="+mn-lt"/>
                <a:ea typeface="+mn-ea"/>
                <a:cs typeface="+mn-cs"/>
              </a:rPr>
              <a:t>-specific super-enhancer-regulated genes with the Washington University Drug Gene interaction database17 (Fig. 4a, Supplementary Table 21). </a:t>
            </a:r>
            <a:r>
              <a:rPr lang="en-US" sz="1200" i="1" kern="1200" dirty="0">
                <a:solidFill>
                  <a:schemeClr val="tx1"/>
                </a:solidFill>
                <a:effectLst/>
                <a:latin typeface="+mn-lt"/>
                <a:ea typeface="+mn-ea"/>
                <a:cs typeface="+mn-cs"/>
              </a:rPr>
              <a:t>HDAC7</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EPHA2</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FGFR1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CACNA1H </a:t>
            </a:r>
            <a:r>
              <a:rPr lang="en-US" sz="1200" kern="1200" dirty="0">
                <a:solidFill>
                  <a:schemeClr val="tx1"/>
                </a:solidFill>
                <a:effectLst/>
                <a:latin typeface="+mn-lt"/>
                <a:ea typeface="+mn-ea"/>
                <a:cs typeface="+mn-cs"/>
              </a:rPr>
              <a:t>were identified as candidate genes on which </a:t>
            </a:r>
            <a:r>
              <a:rPr lang="en-US" sz="1200" kern="1200" dirty="0" err="1">
                <a:solidFill>
                  <a:schemeClr val="tx1"/>
                </a:solidFill>
                <a:effectLst/>
                <a:latin typeface="+mn-lt"/>
                <a:ea typeface="+mn-ea"/>
                <a:cs typeface="+mn-cs"/>
              </a:rPr>
              <a:t>ependymomas</a:t>
            </a:r>
            <a:r>
              <a:rPr lang="en-US" sz="1200" kern="1200" dirty="0">
                <a:solidFill>
                  <a:schemeClr val="tx1"/>
                </a:solidFill>
                <a:effectLst/>
                <a:latin typeface="+mn-lt"/>
                <a:ea typeface="+mn-ea"/>
                <a:cs typeface="+mn-cs"/>
              </a:rPr>
              <a:t> depend that could be responsive to small-molecule inhibitors (Fig. 4a). Numerous subtype-restricted lead compounds were also identified (Supplementary Table 22). Active super enhancers marking molecular dependencies for ependymomas suggested that </a:t>
            </a:r>
            <a:r>
              <a:rPr lang="en-US" sz="1200" kern="1200" dirty="0" err="1">
                <a:solidFill>
                  <a:schemeClr val="tx1"/>
                </a:solidFill>
                <a:effectLst/>
                <a:latin typeface="+mn-lt"/>
                <a:ea typeface="+mn-ea"/>
                <a:cs typeface="+mn-cs"/>
              </a:rPr>
              <a:t>ependymoma</a:t>
            </a:r>
            <a:r>
              <a:rPr lang="en-US" sz="1200" kern="1200" dirty="0">
                <a:solidFill>
                  <a:schemeClr val="tx1"/>
                </a:solidFill>
                <a:effectLst/>
                <a:latin typeface="+mn-lt"/>
                <a:ea typeface="+mn-ea"/>
                <a:cs typeface="+mn-cs"/>
              </a:rPr>
              <a:t> cells would be responsive to inhibition of the BET bromodomain family of proteins by JQ1, which blocks protein ‘readers’ of H3K27 acetylation. JQ1 inhibited the proliferation of ependymoma cells at clinically achievable nanomolar concentrations and showed limited efficacy against normal brain cell proliferation (Fig. 4b). Our super enhancer analysis identified FGFR1 small-molecule inhibitors as possible pan-ependymoma therapies, whereas inhibitors of another super- enhancer-associated gene product, WEE1, are likely to be active for subsets of ependymoma. AZD4547 (FGFR1 inhibitor) and AZD1775 (WEE1 inhibitor) exhibited potent and clinically achievable anti- </a:t>
            </a:r>
            <a:r>
              <a:rPr lang="en-US" sz="1200" kern="1200" dirty="0" err="1">
                <a:solidFill>
                  <a:schemeClr val="tx1"/>
                </a:solidFill>
                <a:effectLst/>
                <a:latin typeface="+mn-lt"/>
                <a:ea typeface="+mn-ea"/>
                <a:cs typeface="+mn-cs"/>
              </a:rPr>
              <a:t>tumour</a:t>
            </a:r>
            <a:r>
              <a:rPr lang="en-US" sz="1200" kern="1200" dirty="0">
                <a:solidFill>
                  <a:schemeClr val="tx1"/>
                </a:solidFill>
                <a:effectLst/>
                <a:latin typeface="+mn-lt"/>
                <a:ea typeface="+mn-ea"/>
                <a:cs typeface="+mn-cs"/>
              </a:rPr>
              <a:t> activity (Fig. 4c, d). Treatment of immunodeficient mice bearing posterior fossa ependymoma intracranial xenografts (H.612) with AZD4547 extended survival (Fig. 4e), suggesting that chromatin landscapes can inform therapeutic paradigms. </a:t>
            </a:r>
            <a:endParaRPr lang="en-US" dirty="0"/>
          </a:p>
          <a:p>
            <a:endParaRPr lang="en-US" dirty="0"/>
          </a:p>
        </p:txBody>
      </p:sp>
      <p:sp>
        <p:nvSpPr>
          <p:cNvPr id="4" name="Slide Number Placeholder 3"/>
          <p:cNvSpPr>
            <a:spLocks noGrp="1"/>
          </p:cNvSpPr>
          <p:nvPr>
            <p:ph type="sldNum" sz="quarter" idx="5"/>
          </p:nvPr>
        </p:nvSpPr>
        <p:spPr/>
        <p:txBody>
          <a:bodyPr/>
          <a:lstStyle/>
          <a:p>
            <a:fld id="{3ADF4F09-CFAE-C54B-9AD1-4A0A878D6C2D}" type="slidenum">
              <a:rPr lang="en-US" smtClean="0"/>
              <a:t>19</a:t>
            </a:fld>
            <a:endParaRPr lang="en-US"/>
          </a:p>
        </p:txBody>
      </p:sp>
    </p:spTree>
    <p:extLst>
      <p:ext uri="{BB962C8B-B14F-4D97-AF65-F5344CB8AC3E}">
        <p14:creationId xmlns:p14="http://schemas.microsoft.com/office/powerpoint/2010/main" val="115867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F8375-7BA9-A742-A06F-A9E68258D7A9}" type="slidenum">
              <a:rPr lang="en-US" smtClean="0"/>
              <a:t>20</a:t>
            </a:fld>
            <a:endParaRPr lang="en-US"/>
          </a:p>
        </p:txBody>
      </p:sp>
    </p:spTree>
    <p:extLst>
      <p:ext uri="{BB962C8B-B14F-4D97-AF65-F5344CB8AC3E}">
        <p14:creationId xmlns:p14="http://schemas.microsoft.com/office/powerpoint/2010/main" val="3659734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19D893-E63D-2B46-954E-1871BD09FD25}" type="slidenum">
              <a:rPr lang="en-US" smtClean="0"/>
              <a:pPr/>
              <a:t>23</a:t>
            </a:fld>
            <a:endParaRPr lang="en-US"/>
          </a:p>
        </p:txBody>
      </p:sp>
    </p:spTree>
    <p:extLst>
      <p:ext uri="{BB962C8B-B14F-4D97-AF65-F5344CB8AC3E}">
        <p14:creationId xmlns:p14="http://schemas.microsoft.com/office/powerpoint/2010/main" val="4231428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enhancers endow the tumor cells with </a:t>
            </a:r>
            <a:r>
              <a:rPr lang="en-US"/>
              <a:t>metastatic competence.  </a:t>
            </a:r>
          </a:p>
        </p:txBody>
      </p:sp>
      <p:sp>
        <p:nvSpPr>
          <p:cNvPr id="4" name="Slide Number Placeholder 3"/>
          <p:cNvSpPr>
            <a:spLocks noGrp="1"/>
          </p:cNvSpPr>
          <p:nvPr>
            <p:ph type="sldNum" sz="quarter" idx="10"/>
          </p:nvPr>
        </p:nvSpPr>
        <p:spPr/>
        <p:txBody>
          <a:bodyPr/>
          <a:lstStyle/>
          <a:p>
            <a:fld id="{E31F8375-7BA9-A742-A06F-A9E68258D7A9}" type="slidenum">
              <a:rPr lang="en-US" smtClean="0"/>
              <a:t>24</a:t>
            </a:fld>
            <a:endParaRPr lang="en-US"/>
          </a:p>
        </p:txBody>
      </p:sp>
    </p:spTree>
    <p:extLst>
      <p:ext uri="{BB962C8B-B14F-4D97-AF65-F5344CB8AC3E}">
        <p14:creationId xmlns:p14="http://schemas.microsoft.com/office/powerpoint/2010/main" val="3539038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F8375-7BA9-A742-A06F-A9E68258D7A9}" type="slidenum">
              <a:rPr lang="en-US" smtClean="0"/>
              <a:t>26</a:t>
            </a:fld>
            <a:endParaRPr lang="en-US"/>
          </a:p>
        </p:txBody>
      </p:sp>
    </p:spTree>
    <p:extLst>
      <p:ext uri="{BB962C8B-B14F-4D97-AF65-F5344CB8AC3E}">
        <p14:creationId xmlns:p14="http://schemas.microsoft.com/office/powerpoint/2010/main" val="1353316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44C27-C21F-DF4C-B01D-5828A692A6B2}" type="slidenum">
              <a:rPr lang="en-US"/>
              <a:pPr/>
              <a:t>28</a:t>
            </a:fld>
            <a:endParaRPr lang="en-US"/>
          </a:p>
        </p:txBody>
      </p:sp>
      <p:sp>
        <p:nvSpPr>
          <p:cNvPr id="234498"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344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The search for cancer driver mutations in the human genome has largely focused on the 2% of the genome that codes for genes. From these studies we have a pretty good idea of the most commonly mutated driver genes in most cancer.  For example in CRC (which I’ll focus on for this talk), the most commonly mutated genes are APC, followed by </a:t>
            </a:r>
            <a:r>
              <a:rPr lang="en-US" dirty="0" err="1">
                <a:effectLst/>
              </a:rPr>
              <a:t>Kras</a:t>
            </a:r>
            <a:r>
              <a:rPr lang="en-US" dirty="0">
                <a:effectLst/>
              </a:rPr>
              <a:t>, and then PiK3CA.  More recently the search has expanded to regulatory elements in the non-coding regions that make up the other 98% of the genome.  </a:t>
            </a:r>
            <a:r>
              <a:rPr lang="en-US" b="1" dirty="0">
                <a:effectLst/>
              </a:rPr>
              <a:t>And an outstanding question is whether there are high frequency mutational events in these regulatory regions that are on par with the mutational frequencies of known cancer genes.  </a:t>
            </a:r>
            <a:endParaRPr lang="en-US" dirty="0">
              <a:effectLst/>
            </a:endParaRPr>
          </a:p>
          <a:p>
            <a:endParaRPr lang="en-US" baseline="0" dirty="0"/>
          </a:p>
        </p:txBody>
      </p:sp>
    </p:spTree>
    <p:extLst>
      <p:ext uri="{BB962C8B-B14F-4D97-AF65-F5344CB8AC3E}">
        <p14:creationId xmlns:p14="http://schemas.microsoft.com/office/powerpoint/2010/main" val="3784239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And it leads us to this question of how can we find mutations in non-coding regions that may not be recurrent, but nonetheless play a functional role in cancer.  </a:t>
            </a:r>
            <a:r>
              <a:rPr lang="en-US" sz="1200" kern="1200" dirty="0">
                <a:solidFill>
                  <a:schemeClr val="tx1"/>
                </a:solidFill>
                <a:effectLst/>
                <a:latin typeface="+mn-lt"/>
                <a:ea typeface="+mn-ea"/>
                <a:cs typeface="+mn-cs"/>
              </a:rPr>
              <a:t>Addressing this question has been a challenge.  (1) Mutation rates vary considerably between cancers and even among tumors of the same clinical subtype.  (2) The variation in mutation rates is profoundly affected by chromatin state, with </a:t>
            </a:r>
            <a:r>
              <a:rPr lang="en-US" sz="1200" kern="1200" dirty="0" err="1">
                <a:solidFill>
                  <a:schemeClr val="tx1"/>
                </a:solidFill>
                <a:effectLst/>
                <a:latin typeface="+mn-lt"/>
                <a:ea typeface="+mn-ea"/>
                <a:cs typeface="+mn-cs"/>
              </a:rPr>
              <a:t>euchromatic</a:t>
            </a:r>
            <a:r>
              <a:rPr lang="en-US" sz="1200" kern="1200" dirty="0">
                <a:solidFill>
                  <a:schemeClr val="tx1"/>
                </a:solidFill>
                <a:effectLst/>
                <a:latin typeface="+mn-lt"/>
                <a:ea typeface="+mn-ea"/>
                <a:cs typeface="+mn-cs"/>
              </a:rPr>
              <a:t> regions showing low mutation rates related to closed chromatin.  (3) And perhaps most importantly, in most cancers the cell origin is either unknown or unavailable for </a:t>
            </a:r>
            <a:r>
              <a:rPr lang="en-US" sz="1200" kern="1200" dirty="0" err="1">
                <a:solidFill>
                  <a:schemeClr val="tx1"/>
                </a:solidFill>
                <a:effectLst/>
                <a:latin typeface="+mn-lt"/>
                <a:ea typeface="+mn-ea"/>
                <a:cs typeface="+mn-cs"/>
              </a:rPr>
              <a:t>epigenomic</a:t>
            </a:r>
            <a:r>
              <a:rPr lang="en-US" sz="1200" kern="1200" dirty="0">
                <a:solidFill>
                  <a:schemeClr val="tx1"/>
                </a:solidFill>
                <a:effectLst/>
                <a:latin typeface="+mn-lt"/>
                <a:ea typeface="+mn-ea"/>
                <a:cs typeface="+mn-cs"/>
              </a:rPr>
              <a:t> studies.  </a:t>
            </a:r>
            <a:r>
              <a:rPr lang="en-US" sz="1200" b="1" kern="1200" dirty="0">
                <a:solidFill>
                  <a:schemeClr val="tx1"/>
                </a:solidFill>
                <a:effectLst/>
                <a:latin typeface="+mn-lt"/>
                <a:ea typeface="+mn-ea"/>
                <a:cs typeface="+mn-cs"/>
              </a:rPr>
              <a:t>The lack of the normal comparator makes it difficult to assess where a somatic mutation truly affected the function of the regulatory element relative to the normal cell type from which the tumor was derived.  </a:t>
            </a:r>
            <a:endParaRPr lang="en-US" b="1" dirty="0">
              <a:effectLst/>
            </a:endParaRPr>
          </a:p>
        </p:txBody>
      </p:sp>
      <p:sp>
        <p:nvSpPr>
          <p:cNvPr id="4" name="Slide Number Placeholder 3"/>
          <p:cNvSpPr>
            <a:spLocks noGrp="1"/>
          </p:cNvSpPr>
          <p:nvPr>
            <p:ph type="sldNum" sz="quarter" idx="10"/>
          </p:nvPr>
        </p:nvSpPr>
        <p:spPr/>
        <p:txBody>
          <a:bodyPr/>
          <a:lstStyle/>
          <a:p>
            <a:fld id="{E31F8375-7BA9-A742-A06F-A9E68258D7A9}" type="slidenum">
              <a:rPr lang="en-US" smtClean="0"/>
              <a:t>29</a:t>
            </a:fld>
            <a:endParaRPr lang="en-US"/>
          </a:p>
        </p:txBody>
      </p:sp>
    </p:spTree>
    <p:extLst>
      <p:ext uri="{BB962C8B-B14F-4D97-AF65-F5344CB8AC3E}">
        <p14:creationId xmlns:p14="http://schemas.microsoft.com/office/powerpoint/2010/main" val="3760759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effectLst/>
              </a:rPr>
              <a:t>There are several notable examples </a:t>
            </a:r>
            <a:r>
              <a:rPr lang="en-US" dirty="0">
                <a:effectLst/>
              </a:rPr>
              <a:t>of genetic driver mutations in non-coding regions in cancer.  As far back as 1983, translocations were described where the IGH enhancers are repositioned in front of the MYC gene, leading to its activation and initiating </a:t>
            </a:r>
            <a:r>
              <a:rPr lang="en-US" dirty="0" err="1">
                <a:effectLst/>
              </a:rPr>
              <a:t>Burkitts</a:t>
            </a:r>
            <a:r>
              <a:rPr lang="en-US" dirty="0">
                <a:effectLst/>
              </a:rPr>
              <a:t> lymphoma. Copy number alterations such as deletions like this one can also lead to oncogene activation by moving enhancers in close proximity to genes.  Tom Look showed us that </a:t>
            </a:r>
            <a:r>
              <a:rPr lang="en-US" dirty="0" err="1">
                <a:effectLst/>
              </a:rPr>
              <a:t>indel</a:t>
            </a:r>
            <a:r>
              <a:rPr lang="en-US" dirty="0">
                <a:effectLst/>
              </a:rPr>
              <a:t> mutations in T-ALL can create TF binding sites and lead to SE formation.  And lastly, point mutations in the promoter of TERT can activate TERT expression.  </a:t>
            </a:r>
          </a:p>
          <a:p>
            <a:endParaRPr lang="en-US" dirty="0"/>
          </a:p>
        </p:txBody>
      </p:sp>
      <p:sp>
        <p:nvSpPr>
          <p:cNvPr id="4" name="Slide Number Placeholder 3"/>
          <p:cNvSpPr>
            <a:spLocks noGrp="1"/>
          </p:cNvSpPr>
          <p:nvPr>
            <p:ph type="sldNum" sz="quarter" idx="10"/>
          </p:nvPr>
        </p:nvSpPr>
        <p:spPr/>
        <p:txBody>
          <a:bodyPr/>
          <a:lstStyle/>
          <a:p>
            <a:fld id="{E31F8375-7BA9-A742-A06F-A9E68258D7A9}" type="slidenum">
              <a:rPr lang="en-US" smtClean="0"/>
              <a:t>30</a:t>
            </a:fld>
            <a:endParaRPr lang="en-US"/>
          </a:p>
        </p:txBody>
      </p:sp>
    </p:spTree>
    <p:extLst>
      <p:ext uri="{BB962C8B-B14F-4D97-AF65-F5344CB8AC3E}">
        <p14:creationId xmlns:p14="http://schemas.microsoft.com/office/powerpoint/2010/main" val="1962783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Based on these examples, several groups including ours have initiated searches for driver mutations in regulatory elements, mostly enhancers.  Most of us have gravitated toward a common approach where we utilize a reference map of regulatory elements in a cancer of interest.  This is followed by sequencing studies in tumor cohorts to search for recurrent mutations that pile up in these elements.  One then looks for a functional effect of these mutations on associated gene expression.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TO ANSWER THAT QUESTION, others in the field have SYSTEMATICALLY SEARCHED for noncoding driver mutations, using the growing availability of cancer WHOLE GENOME SEQUENCNG data. Here is a common workflow that begins with </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baseline="0" dirty="0"/>
              <a:t>Annotating REGULATORY ELEMENTS, often from databases like ENCODE, that DEFINES THE SEARCH SPACE</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baseline="0" dirty="0"/>
              <a:t>Next, MUTATIONS called from WGS of a COHORT of tumors is OVERLAPPED TO FIND REGIONS MORE HIGHLY MUTATED THAN EXPECTED BASED ON THE BACKGROUND mutation rate.</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baseline="0" dirty="0"/>
              <a:t>Finally, to GET AT FUNCTION, typically the mutations are CORRELATED with changes in EXPRESSION of nearby genes.</a:t>
            </a:r>
            <a:endParaRPr lang="en-US" dirty="0"/>
          </a:p>
          <a:p>
            <a:endParaRPr lang="en-US" dirty="0"/>
          </a:p>
        </p:txBody>
      </p:sp>
      <p:sp>
        <p:nvSpPr>
          <p:cNvPr id="4" name="Slide Number Placeholder 3"/>
          <p:cNvSpPr>
            <a:spLocks noGrp="1"/>
          </p:cNvSpPr>
          <p:nvPr>
            <p:ph type="sldNum" sz="quarter" idx="10"/>
          </p:nvPr>
        </p:nvSpPr>
        <p:spPr/>
        <p:txBody>
          <a:bodyPr/>
          <a:lstStyle/>
          <a:p>
            <a:fld id="{5F730974-E911-F940-BFB3-03A81B809439}" type="slidenum">
              <a:rPr lang="en-US" smtClean="0"/>
              <a:t>31</a:t>
            </a:fld>
            <a:endParaRPr lang="en-US"/>
          </a:p>
        </p:txBody>
      </p:sp>
    </p:spTree>
    <p:extLst>
      <p:ext uri="{BB962C8B-B14F-4D97-AF65-F5344CB8AC3E}">
        <p14:creationId xmlns:p14="http://schemas.microsoft.com/office/powerpoint/2010/main" val="206702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This approach has been tried, and with the exception of TERT and small handful of other genes, not a lot has turned up. Here’s a study for example where 2500 tumors were studied by the authorities in this field.  I’ve highlighted one sentence from the abstract of this paper….  </a:t>
            </a:r>
            <a:r>
              <a:rPr lang="en-US" b="1" dirty="0">
                <a:effectLst/>
              </a:rPr>
              <a:t>This raises questions about the prevalence of functional non-coding mutations relative to coding mutations.  </a:t>
            </a:r>
            <a:endParaRPr lang="en-US"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These observations were corroborated by recent findings from the PCAWG group, who are the leading authorities on this subject. From looking at more than 2,500 whole cancer genomes, they have concluded that non-coding driver MUTATIONS are rare and that the </a:t>
            </a:r>
            <a:r>
              <a:rPr lang="en-US" dirty="0"/>
              <a:t>previous</a:t>
            </a:r>
            <a:r>
              <a:rPr lang="en-US" baseline="0" dirty="0"/>
              <a:t> examples of highly mutated are the EXCEPTION rather than the RULE.</a:t>
            </a:r>
            <a:endParaRPr lang="en-US" dirty="0"/>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Emphasize the question is whether</a:t>
            </a:r>
            <a:r>
              <a:rPr lang="en-US" sz="1200" b="0" i="0" u="none" strike="noStrike" kern="1200" baseline="0" dirty="0">
                <a:solidFill>
                  <a:schemeClr val="tx1"/>
                </a:solidFill>
                <a:effectLst/>
                <a:latin typeface="+mn-lt"/>
                <a:ea typeface="+mn-ea"/>
                <a:cs typeface="+mn-cs"/>
              </a:rPr>
              <a:t> are more </a:t>
            </a:r>
            <a:r>
              <a:rPr lang="en-US" sz="1200" b="0" i="0" u="none" strike="noStrike" kern="1200" baseline="0" dirty="0" err="1">
                <a:solidFill>
                  <a:schemeClr val="tx1"/>
                </a:solidFill>
                <a:effectLst/>
                <a:latin typeface="+mn-lt"/>
                <a:ea typeface="+mn-ea"/>
                <a:cs typeface="+mn-cs"/>
              </a:rPr>
              <a:t>nonc</a:t>
            </a:r>
            <a:r>
              <a:rPr lang="en-US" sz="1200" b="0" i="0" u="none" strike="noStrike" kern="1200" baseline="0" dirty="0">
                <a:solidFill>
                  <a:schemeClr val="tx1"/>
                </a:solidFill>
                <a:effectLst/>
                <a:latin typeface="+mn-lt"/>
                <a:ea typeface="+mn-ea"/>
                <a:cs typeface="+mn-cs"/>
              </a:rPr>
              <a:t>. Drivers. </a:t>
            </a:r>
            <a:r>
              <a:rPr lang="en-US" sz="1200" b="0" i="0" u="none" strike="noStrike" kern="1200" baseline="0" dirty="0" err="1">
                <a:solidFill>
                  <a:schemeClr val="tx1"/>
                </a:solidFill>
                <a:effectLst/>
                <a:latin typeface="+mn-lt"/>
                <a:ea typeface="+mn-ea"/>
                <a:cs typeface="+mn-cs"/>
              </a:rPr>
              <a:t>Technqiues</a:t>
            </a:r>
            <a:r>
              <a:rPr lang="en-US" sz="1200" b="0" i="0" u="none" strike="noStrike" kern="1200" baseline="0" dirty="0">
                <a:solidFill>
                  <a:schemeClr val="tx1"/>
                </a:solidFill>
                <a:effectLst/>
                <a:latin typeface="+mn-lt"/>
                <a:ea typeface="+mn-ea"/>
                <a:cs typeface="+mn-cs"/>
              </a:rPr>
              <a:t> not complete; still needs to be </a:t>
            </a:r>
            <a:r>
              <a:rPr lang="en-US" sz="1200" b="0" i="0" u="none" strike="noStrike" kern="1200" baseline="0" dirty="0" err="1">
                <a:solidFill>
                  <a:schemeClr val="tx1"/>
                </a:solidFill>
                <a:effectLst/>
                <a:latin typeface="+mn-lt"/>
                <a:ea typeface="+mn-ea"/>
                <a:cs typeface="+mn-cs"/>
              </a:rPr>
              <a:t>addessed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the possibility remains that cancer cells harbor noncoding mutations that aren’t necessarily recurrent, but nonetheless are functional and play an important role in tumor development and/or evolution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 </a:t>
            </a:r>
            <a:endParaRPr lang="en-US" dirty="0"/>
          </a:p>
        </p:txBody>
      </p:sp>
      <p:sp>
        <p:nvSpPr>
          <p:cNvPr id="4" name="Slide Number Placeholder 3"/>
          <p:cNvSpPr>
            <a:spLocks noGrp="1"/>
          </p:cNvSpPr>
          <p:nvPr>
            <p:ph type="sldNum" sz="quarter" idx="10"/>
          </p:nvPr>
        </p:nvSpPr>
        <p:spPr/>
        <p:txBody>
          <a:bodyPr/>
          <a:lstStyle/>
          <a:p>
            <a:fld id="{E31F8375-7BA9-A742-A06F-A9E68258D7A9}" type="slidenum">
              <a:rPr lang="en-US" smtClean="0"/>
              <a:t>32</a:t>
            </a:fld>
            <a:endParaRPr lang="en-US"/>
          </a:p>
        </p:txBody>
      </p:sp>
    </p:spTree>
    <p:extLst>
      <p:ext uri="{BB962C8B-B14F-4D97-AF65-F5344CB8AC3E}">
        <p14:creationId xmlns:p14="http://schemas.microsoft.com/office/powerpoint/2010/main" val="231793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lab studies the epigenome and gene enhancer elements.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DNA holds the instructions. The epigenome is the architect.  It directs actions like turning genes on an off.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human being has trillions of cells, specialized for different functions in muscles, bone, brain, eyes.  Yet each of these cell types carries essentially the same genome in its nucleus.  The differences among cells are determined by how and when different gene sets are turned on or off.  This is all determined by the epigenome, and specifically, a specialized class of regulatory switches called gene enhancer elements.  Dimmer switch and soundboard.  </a:t>
            </a:r>
          </a:p>
          <a:p>
            <a:endParaRPr lang="en-US" dirty="0"/>
          </a:p>
          <a:p>
            <a:endParaRPr lang="en-US" dirty="0"/>
          </a:p>
          <a:p>
            <a:endParaRPr lang="en-US" dirty="0"/>
          </a:p>
          <a:p>
            <a:r>
              <a:rPr lang="en-US" dirty="0"/>
              <a:t>The DNA in the chromosomes each of our cells is tightly wrapped around proteins and is modified by a variety of chemical tags that can tell the genome what to do.  DNA holds the instructions, but the epigenome is the architect.  It directs actions like turning genes on an off. </a:t>
            </a:r>
          </a:p>
          <a:p>
            <a:endParaRPr lang="en-US" dirty="0"/>
          </a:p>
          <a:p>
            <a:endParaRPr lang="en-US" dirty="0"/>
          </a:p>
          <a:p>
            <a:r>
              <a:rPr lang="en-US" dirty="0"/>
              <a:t>My lab was the</a:t>
            </a:r>
            <a:r>
              <a:rPr lang="en-US" baseline="0" dirty="0"/>
              <a:t> first to show that in cancer, these switches are all messed up.  This leads to widespread alterations in the expression of genes that contribute to the formation of cancer.</a:t>
            </a:r>
            <a:endParaRPr lang="en-US" dirty="0"/>
          </a:p>
        </p:txBody>
      </p:sp>
      <p:sp>
        <p:nvSpPr>
          <p:cNvPr id="4" name="Slide Number Placeholder 3"/>
          <p:cNvSpPr>
            <a:spLocks noGrp="1"/>
          </p:cNvSpPr>
          <p:nvPr>
            <p:ph type="sldNum" sz="quarter" idx="10"/>
          </p:nvPr>
        </p:nvSpPr>
        <p:spPr/>
        <p:txBody>
          <a:bodyPr/>
          <a:lstStyle/>
          <a:p>
            <a:fld id="{E31F8375-7BA9-A742-A06F-A9E68258D7A9}" type="slidenum">
              <a:rPr lang="en-US" smtClean="0"/>
              <a:t>4</a:t>
            </a:fld>
            <a:endParaRPr lang="en-US"/>
          </a:p>
        </p:txBody>
      </p:sp>
    </p:spTree>
    <p:extLst>
      <p:ext uri="{BB962C8B-B14F-4D97-AF65-F5344CB8AC3E}">
        <p14:creationId xmlns:p14="http://schemas.microsoft.com/office/powerpoint/2010/main" val="3673353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F8375-7BA9-A742-A06F-A9E68258D7A9}" type="slidenum">
              <a:rPr lang="en-US" smtClean="0"/>
              <a:t>34</a:t>
            </a:fld>
            <a:endParaRPr lang="en-US"/>
          </a:p>
        </p:txBody>
      </p:sp>
    </p:spTree>
    <p:extLst>
      <p:ext uri="{BB962C8B-B14F-4D97-AF65-F5344CB8AC3E}">
        <p14:creationId xmlns:p14="http://schemas.microsoft.com/office/powerpoint/2010/main" val="2566682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genetics, a genome-wide association study is an examination of a genome-wide set of genetic variants in different individuals to see if any variant is associated with a trait. </a:t>
            </a:r>
            <a:endParaRPr lang="en-US" dirty="0"/>
          </a:p>
        </p:txBody>
      </p:sp>
      <p:sp>
        <p:nvSpPr>
          <p:cNvPr id="4" name="Slide Number Placeholder 3"/>
          <p:cNvSpPr>
            <a:spLocks noGrp="1"/>
          </p:cNvSpPr>
          <p:nvPr>
            <p:ph type="sldNum" sz="quarter" idx="10"/>
          </p:nvPr>
        </p:nvSpPr>
        <p:spPr/>
        <p:txBody>
          <a:bodyPr/>
          <a:lstStyle/>
          <a:p>
            <a:fld id="{413713BE-9E14-C942-ACF5-F8FAF7BC834A}" type="slidenum">
              <a:rPr lang="en-US" smtClean="0"/>
              <a:t>36</a:t>
            </a:fld>
            <a:endParaRPr lang="en-US"/>
          </a:p>
        </p:txBody>
      </p:sp>
    </p:spTree>
    <p:extLst>
      <p:ext uri="{BB962C8B-B14F-4D97-AF65-F5344CB8AC3E}">
        <p14:creationId xmlns:p14="http://schemas.microsoft.com/office/powerpoint/2010/main" val="1384813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 the past decade GWAS has had great success in associating hundreds to thousands of DNA variants with a broad range of human diseases like T2D, heart disease, and cancer, and a plethora of common traits such as height, obesity, and hair color, to name a few.  Despite all the success, GWAS has and continues to have its critics.  And with good reason.  Of the variants that have been discovered, most have pretty puny effect sides.  Additionally, there have been major challenges in quantifying the effects of the variants (</a:t>
            </a:r>
            <a:r>
              <a:rPr lang="en-US" sz="1200" kern="1200" dirty="0" err="1">
                <a:solidFill>
                  <a:schemeClr val="tx1"/>
                </a:solidFill>
                <a:effectLst/>
                <a:latin typeface="+mn-lt"/>
                <a:ea typeface="+mn-ea"/>
                <a:cs typeface="+mn-cs"/>
              </a:rPr>
              <a:t>eQTL</a:t>
            </a:r>
            <a:r>
              <a:rPr lang="en-US" sz="1200" kern="1200" dirty="0">
                <a:solidFill>
                  <a:schemeClr val="tx1"/>
                </a:solidFill>
                <a:effectLst/>
                <a:latin typeface="+mn-lt"/>
                <a:ea typeface="+mn-ea"/>
                <a:cs typeface="+mn-cs"/>
              </a:rPr>
              <a:t> analyses have had some success).  Number of challenges associated with trying model the effects of the variants on a given trait in vivo. And lastly, and perhaps most relevant to this talk, the the variants discovered thus far explain only a modest proportion of the heritability of these traits.  Collectively these concerns have caused some to ask:</a:t>
            </a:r>
          </a:p>
          <a:p>
            <a:r>
              <a:rPr lang="en-US" sz="1200" kern="1200" dirty="0">
                <a:solidFill>
                  <a:schemeClr val="tx1"/>
                </a:solidFill>
                <a:effectLst/>
                <a:latin typeface="+mn-lt"/>
                <a:ea typeface="+mn-ea"/>
                <a:cs typeface="+mn-cs"/>
              </a:rPr>
              <a:t>Was GWAS a failure?</a:t>
            </a:r>
          </a:p>
          <a:p>
            <a:r>
              <a:rPr lang="en-US" sz="1200" kern="1200" dirty="0">
                <a:solidFill>
                  <a:schemeClr val="tx1"/>
                </a:solidFill>
                <a:effectLst/>
                <a:latin typeface="+mn-lt"/>
                <a:ea typeface="+mn-ea"/>
                <a:cs typeface="+mn-cs"/>
              </a:rPr>
              <a:t>Today I’m going to present results that address and will hopefully help mitigate these concerns. I believe these results will help demonstrate how we may move from GWAS association to true insights into the pathogenic effect of the dis. </a:t>
            </a:r>
            <a:r>
              <a:rPr lang="en-US" sz="1200" kern="1200" dirty="0" err="1">
                <a:solidFill>
                  <a:schemeClr val="tx1"/>
                </a:solidFill>
                <a:effectLst/>
                <a:latin typeface="+mn-lt"/>
                <a:ea typeface="+mn-ea"/>
                <a:cs typeface="+mn-cs"/>
              </a:rPr>
              <a:t>sus</a:t>
            </a:r>
            <a:r>
              <a:rPr lang="en-US" sz="1200" kern="1200" dirty="0">
                <a:solidFill>
                  <a:schemeClr val="tx1"/>
                </a:solidFill>
                <a:effectLst/>
                <a:latin typeface="+mn-lt"/>
                <a:ea typeface="+mn-ea"/>
                <a:cs typeface="+mn-cs"/>
              </a:rPr>
              <a:t>. locus</a:t>
            </a:r>
          </a:p>
          <a:p>
            <a:r>
              <a:rPr lang="en-US" sz="1200" kern="1200" dirty="0">
                <a:solidFill>
                  <a:schemeClr val="tx1"/>
                </a:solidFill>
                <a:effectLst/>
                <a:latin typeface="+mn-lt"/>
                <a:ea typeface="+mn-ea"/>
                <a:cs typeface="+mn-cs"/>
              </a:rPr>
              <a:t>But beyond that/GWAS, we believe our results can really help to push forward our understand of how genetic variation among individuals contributes to the diversity of human traits we observe in the human population.   </a:t>
            </a:r>
          </a:p>
          <a:p>
            <a:endParaRPr lang="en-US" dirty="0"/>
          </a:p>
        </p:txBody>
      </p:sp>
      <p:sp>
        <p:nvSpPr>
          <p:cNvPr id="4" name="Slide Number Placeholder 3"/>
          <p:cNvSpPr>
            <a:spLocks noGrp="1"/>
          </p:cNvSpPr>
          <p:nvPr>
            <p:ph type="sldNum" sz="quarter" idx="10"/>
          </p:nvPr>
        </p:nvSpPr>
        <p:spPr/>
        <p:txBody>
          <a:bodyPr/>
          <a:lstStyle/>
          <a:p>
            <a:fld id="{413713BE-9E14-C942-ACF5-F8FAF7BC834A}" type="slidenum">
              <a:rPr lang="en-US" smtClean="0"/>
              <a:t>37</a:t>
            </a:fld>
            <a:endParaRPr lang="en-US"/>
          </a:p>
        </p:txBody>
      </p:sp>
    </p:spTree>
    <p:extLst>
      <p:ext uri="{BB962C8B-B14F-4D97-AF65-F5344CB8AC3E}">
        <p14:creationId xmlns:p14="http://schemas.microsoft.com/office/powerpoint/2010/main" val="1727085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thing that has become clear is that transcriptional enhancer elements are hotspots for genetic predisposition to disease.  If you take all the SNPs that have been associated with disease risk through GWAS and look at their distribution across the human genome, you’ll find that only a small fraction. And that the correlations with enhancers are highly cell type specific.  This is a major insight but several challenges remain. When an SNP is associated with a given trait, any SNP in LD can be causal.  Pinpointing the target genes of these enhancers is a challenge.  They don’t reg. the nearest gene. And, given that enhancers tend to function more like transcriptional rheostats rather than on off switches, the enhancer SNPs may have very weak effects that are difficult to quantify.  </a:t>
            </a: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AFFE5C0-8DCA-3A47-8F8D-00254CC40C53}" type="slidenum">
              <a:rPr lang="en-US" smtClean="0"/>
              <a:t>38</a:t>
            </a:fld>
            <a:endParaRPr lang="en-US"/>
          </a:p>
        </p:txBody>
      </p:sp>
    </p:spTree>
    <p:extLst>
      <p:ext uri="{BB962C8B-B14F-4D97-AF65-F5344CB8AC3E}">
        <p14:creationId xmlns:p14="http://schemas.microsoft.com/office/powerpoint/2010/main" val="3806589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theme that is emerging is that, often, when there is an association between a set of DNA variants and an enhancer, the variants often lie within clusters of enhancer elements. Here</a:t>
            </a:r>
          </a:p>
          <a:p>
            <a:endParaRPr lang="en-US" dirty="0"/>
          </a:p>
        </p:txBody>
      </p:sp>
      <p:sp>
        <p:nvSpPr>
          <p:cNvPr id="4" name="Slide Number Placeholder 3"/>
          <p:cNvSpPr>
            <a:spLocks noGrp="1"/>
          </p:cNvSpPr>
          <p:nvPr>
            <p:ph type="sldNum" sz="quarter" idx="10"/>
          </p:nvPr>
        </p:nvSpPr>
        <p:spPr/>
        <p:txBody>
          <a:bodyPr/>
          <a:lstStyle/>
          <a:p>
            <a:fld id="{413713BE-9E14-C942-ACF5-F8FAF7BC834A}" type="slidenum">
              <a:rPr lang="en-US" smtClean="0"/>
              <a:t>40</a:t>
            </a:fld>
            <a:endParaRPr lang="en-US"/>
          </a:p>
        </p:txBody>
      </p:sp>
    </p:spTree>
    <p:extLst>
      <p:ext uri="{BB962C8B-B14F-4D97-AF65-F5344CB8AC3E}">
        <p14:creationId xmlns:p14="http://schemas.microsoft.com/office/powerpoint/2010/main" val="3899968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took it a step further by trying to ID the genes that are regulated by these enhancers.  To do this, we developed a computational approach called </a:t>
            </a:r>
            <a:r>
              <a:rPr lang="en-US" sz="1200" kern="1200" dirty="0" err="1">
                <a:solidFill>
                  <a:schemeClr val="tx1"/>
                </a:solidFill>
                <a:effectLst/>
                <a:latin typeface="+mn-lt"/>
                <a:ea typeface="+mn-ea"/>
                <a:cs typeface="+mn-cs"/>
              </a:rPr>
              <a:t>PreSTIGE</a:t>
            </a:r>
            <a:r>
              <a:rPr lang="en-US" sz="1200" kern="1200" dirty="0">
                <a:solidFill>
                  <a:schemeClr val="tx1"/>
                </a:solidFill>
                <a:effectLst/>
                <a:latin typeface="+mn-lt"/>
                <a:ea typeface="+mn-ea"/>
                <a:cs typeface="+mn-cs"/>
              </a:rPr>
              <a:t>, which connects enhancers to their target genes by integration of chromatin maps with </a:t>
            </a:r>
            <a:r>
              <a:rPr lang="en-US" sz="1200" kern="1200" dirty="0" err="1">
                <a:solidFill>
                  <a:schemeClr val="tx1"/>
                </a:solidFill>
                <a:effectLst/>
                <a:latin typeface="+mn-lt"/>
                <a:ea typeface="+mn-ea"/>
                <a:cs typeface="+mn-cs"/>
              </a:rPr>
              <a:t>transcriptome</a:t>
            </a:r>
            <a:r>
              <a:rPr lang="en-US" sz="1200" kern="1200" dirty="0">
                <a:solidFill>
                  <a:schemeClr val="tx1"/>
                </a:solidFill>
                <a:effectLst/>
                <a:latin typeface="+mn-lt"/>
                <a:ea typeface="+mn-ea"/>
                <a:cs typeface="+mn-cs"/>
              </a:rPr>
              <a:t> data.  Using </a:t>
            </a:r>
            <a:r>
              <a:rPr lang="en-US" sz="1200" kern="1200" dirty="0" err="1">
                <a:solidFill>
                  <a:schemeClr val="tx1"/>
                </a:solidFill>
                <a:effectLst/>
                <a:latin typeface="+mn-lt"/>
                <a:ea typeface="+mn-ea"/>
                <a:cs typeface="+mn-cs"/>
              </a:rPr>
              <a:t>PreSTIGE</a:t>
            </a:r>
            <a:r>
              <a:rPr lang="en-US" sz="1200" kern="1200" dirty="0">
                <a:solidFill>
                  <a:schemeClr val="tx1"/>
                </a:solidFill>
                <a:effectLst/>
                <a:latin typeface="+mn-lt"/>
                <a:ea typeface="+mn-ea"/>
                <a:cs typeface="+mn-cs"/>
              </a:rPr>
              <a:t>, we found that each of the individual enhancers within the cluster were predicted to regulate a common gene.  For example.  We looked at 88 loci where there was a correlation between GWAS SNPs and enhancer clusters.  In all instances (88/88), we predicted that the individual enhancers within the cluster regulated a common gene.  And since this, there has been experimental validation as well.   In fact, here are the results of a CRISPR-</a:t>
            </a:r>
            <a:r>
              <a:rPr lang="en-US" sz="1200" kern="1200" dirty="0" err="1">
                <a:solidFill>
                  <a:schemeClr val="tx1"/>
                </a:solidFill>
                <a:effectLst/>
                <a:latin typeface="+mn-lt"/>
                <a:ea typeface="+mn-ea"/>
                <a:cs typeface="+mn-cs"/>
              </a:rPr>
              <a:t>cas</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36188A4F-A985-8947-B3A9-3FF4210C818C}" type="slidenum">
              <a:rPr lang="en-US" smtClean="0"/>
              <a:t>41</a:t>
            </a:fld>
            <a:endParaRPr lang="en-US"/>
          </a:p>
        </p:txBody>
      </p:sp>
    </p:spTree>
    <p:extLst>
      <p:ext uri="{BB962C8B-B14F-4D97-AF65-F5344CB8AC3E}">
        <p14:creationId xmlns:p14="http://schemas.microsoft.com/office/powerpoint/2010/main" val="3695060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Now lets zoom out to see more the chromosome.  When we do this we see that there are bunch of additional enhancers that are predicted to regulate SOCS1 gene.  These enhancers contain SNPs that are in very low LD with the linked variants.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D’&lt;0.5</a:t>
            </a:r>
            <a:r>
              <a:rPr lang="en-US" baseline="0" dirty="0"/>
              <a:t> and r2&lt;0.1</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identified prestige interactions from B-lymphoblast that associated enhancers with gene targets for 156 loci.  For 79% of these loci, promoters associated with enhancers containing GWAS-linked SNPs were also associated with regulatory elements that contained outside variants.  </a:t>
            </a:r>
          </a:p>
          <a:p>
            <a:endParaRPr lang="en-US" dirty="0"/>
          </a:p>
        </p:txBody>
      </p:sp>
      <p:sp>
        <p:nvSpPr>
          <p:cNvPr id="4" name="Slide Number Placeholder 3"/>
          <p:cNvSpPr>
            <a:spLocks noGrp="1"/>
          </p:cNvSpPr>
          <p:nvPr>
            <p:ph type="sldNum" sz="quarter" idx="10"/>
          </p:nvPr>
        </p:nvSpPr>
        <p:spPr/>
        <p:txBody>
          <a:bodyPr/>
          <a:lstStyle/>
          <a:p>
            <a:fld id="{36188A4F-A985-8947-B3A9-3FF4210C818C}" type="slidenum">
              <a:rPr lang="en-US" smtClean="0"/>
              <a:t>42</a:t>
            </a:fld>
            <a:endParaRPr lang="en-US"/>
          </a:p>
        </p:txBody>
      </p:sp>
    </p:spTree>
    <p:extLst>
      <p:ext uri="{BB962C8B-B14F-4D97-AF65-F5344CB8AC3E}">
        <p14:creationId xmlns:p14="http://schemas.microsoft.com/office/powerpoint/2010/main" val="637799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Lightbulb</a:t>
            </a:r>
            <a:r>
              <a:rPr lang="en-US" sz="1200" kern="1200" dirty="0">
                <a:solidFill>
                  <a:schemeClr val="tx1"/>
                </a:solidFill>
                <a:effectLst/>
                <a:latin typeface="+mn-lt"/>
                <a:ea typeface="+mn-ea"/>
                <a:cs typeface="+mn-cs"/>
              </a:rPr>
              <a:t>.  Could SNPs outside LD matter?</a:t>
            </a:r>
          </a:p>
          <a:p>
            <a:endParaRPr lang="en-US" dirty="0"/>
          </a:p>
          <a:p>
            <a:endParaRPr lang="en-US" dirty="0"/>
          </a:p>
        </p:txBody>
      </p:sp>
      <p:sp>
        <p:nvSpPr>
          <p:cNvPr id="4" name="Slide Number Placeholder 3"/>
          <p:cNvSpPr>
            <a:spLocks noGrp="1"/>
          </p:cNvSpPr>
          <p:nvPr>
            <p:ph type="sldNum" sz="quarter" idx="10"/>
          </p:nvPr>
        </p:nvSpPr>
        <p:spPr/>
        <p:txBody>
          <a:bodyPr/>
          <a:lstStyle/>
          <a:p>
            <a:fld id="{413713BE-9E14-C942-ACF5-F8FAF7BC834A}" type="slidenum">
              <a:rPr lang="en-US" smtClean="0"/>
              <a:t>43</a:t>
            </a:fld>
            <a:endParaRPr lang="en-US"/>
          </a:p>
        </p:txBody>
      </p:sp>
    </p:spTree>
    <p:extLst>
      <p:ext uri="{BB962C8B-B14F-4D97-AF65-F5344CB8AC3E}">
        <p14:creationId xmlns:p14="http://schemas.microsoft.com/office/powerpoint/2010/main" val="2783031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4E78E7-A09F-BA45-A436-F756F49ACE0D}" type="slidenum">
              <a:rPr lang="en-US" smtClean="0"/>
              <a:t>47</a:t>
            </a:fld>
            <a:endParaRPr lang="en-US"/>
          </a:p>
        </p:txBody>
      </p:sp>
    </p:spTree>
    <p:extLst>
      <p:ext uri="{BB962C8B-B14F-4D97-AF65-F5344CB8AC3E}">
        <p14:creationId xmlns:p14="http://schemas.microsoft.com/office/powerpoint/2010/main" val="2040811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key example.  In this instance, three pieces are brought together.  </a:t>
            </a:r>
          </a:p>
        </p:txBody>
      </p:sp>
      <p:sp>
        <p:nvSpPr>
          <p:cNvPr id="4" name="Slide Number Placeholder 3"/>
          <p:cNvSpPr>
            <a:spLocks noGrp="1"/>
          </p:cNvSpPr>
          <p:nvPr>
            <p:ph type="sldNum" sz="quarter" idx="10"/>
          </p:nvPr>
        </p:nvSpPr>
        <p:spPr/>
        <p:txBody>
          <a:bodyPr/>
          <a:lstStyle/>
          <a:p>
            <a:fld id="{654E78E7-A09F-BA45-A436-F756F49ACE0D}" type="slidenum">
              <a:rPr lang="en-US" smtClean="0"/>
              <a:t>50</a:t>
            </a:fld>
            <a:endParaRPr lang="en-US"/>
          </a:p>
        </p:txBody>
      </p:sp>
    </p:spTree>
    <p:extLst>
      <p:ext uri="{BB962C8B-B14F-4D97-AF65-F5344CB8AC3E}">
        <p14:creationId xmlns:p14="http://schemas.microsoft.com/office/powerpoint/2010/main" val="813348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Zooming in further on enhancers in the context of chromatin and DNA-wrapped histones</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First and foremost – they tend to be located in histone free DNA, flanked by histones with specific covalent modifications.  Most notably, H3K4me1 (star).  H3K27ac.  As I’ll show you in the next slide, it is these signature chromatin features that easily allows us to identify them using next-generation-sequencing based approaches.    </a:t>
            </a:r>
          </a:p>
          <a:p>
            <a:pPr lvl="0"/>
            <a:r>
              <a:rPr lang="en-US" sz="1200" kern="1200" dirty="0">
                <a:solidFill>
                  <a:schemeClr val="tx1"/>
                </a:solidFill>
                <a:effectLst/>
                <a:latin typeface="+mn-lt"/>
                <a:ea typeface="+mn-ea"/>
                <a:cs typeface="+mn-cs"/>
              </a:rPr>
              <a:t>They are also often bound by multiple TFs, including P300 and BRD4.  </a:t>
            </a:r>
          </a:p>
          <a:p>
            <a:pPr lvl="0"/>
            <a:r>
              <a:rPr lang="en-US" sz="1200" kern="1200" dirty="0">
                <a:solidFill>
                  <a:schemeClr val="tx1"/>
                </a:solidFill>
                <a:effectLst/>
                <a:latin typeface="+mn-lt"/>
                <a:ea typeface="+mn-ea"/>
                <a:cs typeface="+mn-cs"/>
              </a:rPr>
              <a:t>Just like active genes, active enhancer elements are transcribed RNA-pol2.  They make </a:t>
            </a:r>
            <a:r>
              <a:rPr lang="en-US" sz="1200" kern="1200" dirty="0" err="1">
                <a:solidFill>
                  <a:schemeClr val="tx1"/>
                </a:solidFill>
                <a:effectLst/>
                <a:latin typeface="+mn-lt"/>
                <a:ea typeface="+mn-ea"/>
                <a:cs typeface="+mn-cs"/>
              </a:rPr>
              <a:t>eRNA</a:t>
            </a:r>
            <a:r>
              <a:rPr lang="en-US" sz="1200" kern="1200" dirty="0">
                <a:solidFill>
                  <a:schemeClr val="tx1"/>
                </a:solidFill>
                <a:effectLst/>
                <a:latin typeface="+mn-lt"/>
                <a:ea typeface="+mn-ea"/>
                <a:cs typeface="+mn-cs"/>
              </a:rPr>
              <a:t>. (the functional significance of </a:t>
            </a:r>
            <a:r>
              <a:rPr lang="en-US" sz="1200" kern="1200" dirty="0" err="1">
                <a:solidFill>
                  <a:schemeClr val="tx1"/>
                </a:solidFill>
                <a:effectLst/>
                <a:latin typeface="+mn-lt"/>
                <a:ea typeface="+mn-ea"/>
                <a:cs typeface="+mn-cs"/>
              </a:rPr>
              <a:t>eRNA</a:t>
            </a:r>
            <a:r>
              <a:rPr lang="en-US" sz="1200" kern="1200" dirty="0">
                <a:solidFill>
                  <a:schemeClr val="tx1"/>
                </a:solidFill>
                <a:effectLst/>
                <a:latin typeface="+mn-lt"/>
                <a:ea typeface="+mn-ea"/>
                <a:cs typeface="+mn-cs"/>
              </a:rPr>
              <a:t> remains to be determined)</a:t>
            </a:r>
          </a:p>
          <a:p>
            <a:pPr lvl="0"/>
            <a:r>
              <a:rPr lang="en-US" sz="1200" kern="1200" dirty="0">
                <a:solidFill>
                  <a:schemeClr val="tx1"/>
                </a:solidFill>
                <a:effectLst/>
                <a:latin typeface="+mn-lt"/>
                <a:ea typeface="+mn-ea"/>
                <a:cs typeface="+mn-cs"/>
              </a:rPr>
              <a:t> Higher-order three-dimensional organization of chromatin facilitates physical interactions between enhancers and their target promoters.  They don’t always regulate their nearest gene neighbor. They can leapfrog genes, regulate genes really far away. Potentially even on different chromosomes!  That said, most enhancer-gene interactions are confined to large-Mb-size topologically associated domains, or TADs.  TADs are thought to provide insulation to enhancer-gene interactions and ensure that enhancers don’t regulate the wrong gene.   </a:t>
            </a:r>
          </a:p>
          <a:p>
            <a:endParaRPr lang="en-US" dirty="0"/>
          </a:p>
        </p:txBody>
      </p:sp>
      <p:sp>
        <p:nvSpPr>
          <p:cNvPr id="4" name="Slide Number Placeholder 3"/>
          <p:cNvSpPr>
            <a:spLocks noGrp="1"/>
          </p:cNvSpPr>
          <p:nvPr>
            <p:ph type="sldNum" sz="quarter" idx="5"/>
          </p:nvPr>
        </p:nvSpPr>
        <p:spPr/>
        <p:txBody>
          <a:bodyPr/>
          <a:lstStyle/>
          <a:p>
            <a:pPr>
              <a:defRPr/>
            </a:pPr>
            <a:fld id="{39248D0F-1BBA-41C9-BED2-98458211402F}" type="slidenum">
              <a:rPr lang="en-US" altLang="en-US" smtClean="0"/>
              <a:pPr>
                <a:defRPr/>
              </a:pPr>
              <a:t>9</a:t>
            </a:fld>
            <a:endParaRPr lang="en-US" altLang="en-US"/>
          </a:p>
        </p:txBody>
      </p:sp>
    </p:spTree>
    <p:extLst>
      <p:ext uri="{BB962C8B-B14F-4D97-AF65-F5344CB8AC3E}">
        <p14:creationId xmlns:p14="http://schemas.microsoft.com/office/powerpoint/2010/main" val="290866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think our story should shift the way we think about oncogenes. Shift the way we think</a:t>
            </a:r>
          </a:p>
          <a:p>
            <a:endParaRPr lang="en-US" dirty="0"/>
          </a:p>
          <a:p>
            <a:r>
              <a:rPr lang="en-US" dirty="0"/>
              <a:t>These amplifications are SHAPED by oncogenes being co-selected </a:t>
            </a:r>
            <a:r>
              <a:rPr lang="en-US" dirty="0" err="1"/>
              <a:t>wtih</a:t>
            </a:r>
            <a:r>
              <a:rPr lang="en-US" dirty="0"/>
              <a:t> functional enhancers. </a:t>
            </a:r>
            <a:r>
              <a:rPr lang="en-US" dirty="0" err="1"/>
              <a:t>Funcitonal</a:t>
            </a:r>
            <a:r>
              <a:rPr lang="en-US" dirty="0"/>
              <a:t> </a:t>
            </a:r>
            <a:r>
              <a:rPr lang="en-US" dirty="0" err="1"/>
              <a:t>enehnacers</a:t>
            </a:r>
            <a:r>
              <a:rPr lang="en-US" dirty="0"/>
              <a:t> are select</a:t>
            </a:r>
          </a:p>
          <a:p>
            <a:endParaRPr lang="en-US" dirty="0"/>
          </a:p>
          <a:p>
            <a:r>
              <a:rPr lang="en-US" dirty="0"/>
              <a:t>As I explained here</a:t>
            </a:r>
          </a:p>
          <a:p>
            <a:endParaRPr lang="en-US" dirty="0"/>
          </a:p>
          <a:p>
            <a:r>
              <a:rPr lang="en-US" dirty="0"/>
              <a:t>Implications treatment, cell type of origin, </a:t>
            </a:r>
          </a:p>
        </p:txBody>
      </p:sp>
      <p:sp>
        <p:nvSpPr>
          <p:cNvPr id="4" name="Slide Number Placeholder 3"/>
          <p:cNvSpPr>
            <a:spLocks noGrp="1"/>
          </p:cNvSpPr>
          <p:nvPr>
            <p:ph type="sldNum" sz="quarter" idx="10"/>
          </p:nvPr>
        </p:nvSpPr>
        <p:spPr/>
        <p:txBody>
          <a:bodyPr/>
          <a:lstStyle/>
          <a:p>
            <a:fld id="{654E78E7-A09F-BA45-A436-F756F49ACE0D}" type="slidenum">
              <a:rPr lang="en-US" smtClean="0"/>
              <a:t>51</a:t>
            </a:fld>
            <a:endParaRPr lang="en-US"/>
          </a:p>
        </p:txBody>
      </p:sp>
    </p:spTree>
    <p:extLst>
      <p:ext uri="{BB962C8B-B14F-4D97-AF65-F5344CB8AC3E}">
        <p14:creationId xmlns:p14="http://schemas.microsoft.com/office/powerpoint/2010/main" val="1289572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idea of precision cancer medicine is to leverage knowledge about the genetic makeup of individual cancers for precisely targeted therapy. Genomics has been successfully used to guide treatment for some patients with well described tumor mutations, but there have been few successes. BCR-ABL driven fusions in leukemia are a notable example. Most cancer patients however do not meet the criteria for personalized cancer treatment. The unfortunate reality is that in 2020 alone, more than a third of the 1.9 million individuals diagnosed with cancer will die from the disease. </a:t>
            </a:r>
          </a:p>
          <a:p>
            <a:endParaRPr lang="en-US" dirty="0"/>
          </a:p>
          <a:p>
            <a:r>
              <a:rPr lang="en-US" sz="1200" kern="1200" dirty="0">
                <a:solidFill>
                  <a:schemeClr val="tx1"/>
                </a:solidFill>
                <a:effectLst/>
                <a:latin typeface="+mn-lt"/>
                <a:ea typeface="+mn-ea"/>
                <a:cs typeface="+mn-cs"/>
              </a:rPr>
              <a:t>Tumors are not just the result of somatic mutations, but also changes in the epigenome. The combination of both genetic and epigenomic changes contribute to the altered gene expression programs that define the malignant cell state. While we’ve known this for decades, precision medicine approaches have been too narrowly focused on just one component: mutations in genes. By identifying mutant genes, the logic was that we could predict the course of disease and find “actionable” mutations exploitable with targeted agents. Given the limited success, it is time to move beyond mutation hunting in genes and toward more holistic approaches. We’re still looking for keys under the lamppost (Figure 1). </a:t>
            </a:r>
            <a:endParaRPr lang="en-US" dirty="0"/>
          </a:p>
        </p:txBody>
      </p:sp>
      <p:sp>
        <p:nvSpPr>
          <p:cNvPr id="4" name="Slide Number Placeholder 3"/>
          <p:cNvSpPr>
            <a:spLocks noGrp="1"/>
          </p:cNvSpPr>
          <p:nvPr>
            <p:ph type="sldNum" sz="quarter" idx="5"/>
          </p:nvPr>
        </p:nvSpPr>
        <p:spPr/>
        <p:txBody>
          <a:bodyPr/>
          <a:lstStyle/>
          <a:p>
            <a:fld id="{E31F8375-7BA9-A742-A06F-A9E68258D7A9}" type="slidenum">
              <a:rPr lang="en-US" smtClean="0"/>
              <a:t>52</a:t>
            </a:fld>
            <a:endParaRPr lang="en-US"/>
          </a:p>
        </p:txBody>
      </p:sp>
    </p:spTree>
    <p:extLst>
      <p:ext uri="{BB962C8B-B14F-4D97-AF65-F5344CB8AC3E}">
        <p14:creationId xmlns:p14="http://schemas.microsoft.com/office/powerpoint/2010/main" val="707214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Towards advancing precision medicine, most studies to date have focused on the identification of somatic mutations in genes. But in addition to mutant genes, tumor phenotype is a summation of germline, somatic, and epigenetic variation. All features need to be considered.  </a:t>
            </a:r>
          </a:p>
          <a:p>
            <a:endParaRPr lang="en-US" dirty="0"/>
          </a:p>
        </p:txBody>
      </p:sp>
      <p:sp>
        <p:nvSpPr>
          <p:cNvPr id="4" name="Slide Number Placeholder 3"/>
          <p:cNvSpPr>
            <a:spLocks noGrp="1"/>
          </p:cNvSpPr>
          <p:nvPr>
            <p:ph type="sldNum" sz="quarter" idx="5"/>
          </p:nvPr>
        </p:nvSpPr>
        <p:spPr/>
        <p:txBody>
          <a:bodyPr/>
          <a:lstStyle/>
          <a:p>
            <a:fld id="{E31F8375-7BA9-A742-A06F-A9E68258D7A9}" type="slidenum">
              <a:rPr lang="en-US" smtClean="0"/>
              <a:t>53</a:t>
            </a:fld>
            <a:endParaRPr lang="en-US"/>
          </a:p>
        </p:txBody>
      </p:sp>
    </p:spTree>
    <p:extLst>
      <p:ext uri="{BB962C8B-B14F-4D97-AF65-F5344CB8AC3E}">
        <p14:creationId xmlns:p14="http://schemas.microsoft.com/office/powerpoint/2010/main" val="965587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F8375-7BA9-A742-A06F-A9E68258D7A9}" type="slidenum">
              <a:rPr lang="en-US" smtClean="0"/>
              <a:t>11</a:t>
            </a:fld>
            <a:endParaRPr lang="en-US"/>
          </a:p>
        </p:txBody>
      </p:sp>
    </p:spTree>
    <p:extLst>
      <p:ext uri="{BB962C8B-B14F-4D97-AF65-F5344CB8AC3E}">
        <p14:creationId xmlns:p14="http://schemas.microsoft.com/office/powerpoint/2010/main" val="1693998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growing list of genetic diseases caused by mutations that disrupt enhancer-gene control, both in trans and in cis.  Here are a few examples.  </a:t>
            </a:r>
          </a:p>
          <a:p>
            <a:r>
              <a:rPr lang="en-US" dirty="0"/>
              <a:t>This is a boy with Kabuki syndrome.  This is caused by mutations in the  MLL histone </a:t>
            </a:r>
            <a:r>
              <a:rPr lang="en-US" dirty="0" err="1"/>
              <a:t>methylatransferase</a:t>
            </a:r>
            <a:r>
              <a:rPr lang="en-US" dirty="0"/>
              <a:t> that deposits the canonical enhancer histone mark, H3K4me1. </a:t>
            </a:r>
          </a:p>
          <a:p>
            <a:r>
              <a:rPr lang="en-US" dirty="0"/>
              <a:t>Patients can also present with mutations in enhancers.  This is </a:t>
            </a:r>
            <a:r>
              <a:rPr lang="en-US" dirty="0" err="1"/>
              <a:t>preaxial</a:t>
            </a:r>
            <a:r>
              <a:rPr lang="en-US" dirty="0"/>
              <a:t> polydactyly.  Caused by mutations in SHH, </a:t>
            </a:r>
            <a:r>
              <a:rPr lang="en-US" dirty="0" err="1"/>
              <a:t>etc</a:t>
            </a:r>
            <a:r>
              <a:rPr lang="en-US" dirty="0"/>
              <a:t>, etc.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common </a:t>
            </a:r>
            <a:r>
              <a:rPr lang="en-US" dirty="0" err="1"/>
              <a:t>dieases</a:t>
            </a:r>
            <a:r>
              <a:rPr lang="en-US" dirty="0"/>
              <a:t>, like obesity and type 2 diabetes.  Most of the SNPs identified through GWAS that predispose to common diseases lie in enhancer elements and are thought to disrupt gene regulation.  </a:t>
            </a:r>
          </a:p>
          <a:p>
            <a:endParaRPr lang="en-US" dirty="0"/>
          </a:p>
          <a:p>
            <a:endParaRPr lang="en-US" dirty="0"/>
          </a:p>
          <a:p>
            <a:r>
              <a:rPr lang="en-US" dirty="0"/>
              <a:t>Somatic mutations that disrupt enhancer-gene control in cis are a driver of cancer.  There are a variety of way this can happen, particularly in cancers with lots of structural rearrangements.    Translocations can reposition enhancers near </a:t>
            </a:r>
            <a:r>
              <a:rPr lang="en-US" dirty="0" err="1"/>
              <a:t>onocogenes</a:t>
            </a:r>
            <a:r>
              <a:rPr lang="en-US" dirty="0"/>
              <a:t>.  Copy number </a:t>
            </a:r>
            <a:r>
              <a:rPr lang="en-US" dirty="0" err="1"/>
              <a:t>amplificaitons</a:t>
            </a:r>
            <a:r>
              <a:rPr lang="en-US" dirty="0"/>
              <a:t> can amplify enhancers near oncogenes.  Deletions can remove enhancers. Point mutations can create TF binding sites and activate enhancers.  </a:t>
            </a:r>
          </a:p>
          <a:p>
            <a:endParaRPr lang="en-US" dirty="0"/>
          </a:p>
        </p:txBody>
      </p:sp>
      <p:sp>
        <p:nvSpPr>
          <p:cNvPr id="4" name="Slide Number Placeholder 3"/>
          <p:cNvSpPr>
            <a:spLocks noGrp="1"/>
          </p:cNvSpPr>
          <p:nvPr>
            <p:ph type="sldNum" sz="quarter" idx="10"/>
          </p:nvPr>
        </p:nvSpPr>
        <p:spPr/>
        <p:txBody>
          <a:bodyPr/>
          <a:lstStyle/>
          <a:p>
            <a:fld id="{E31F8375-7BA9-A742-A06F-A9E68258D7A9}" type="slidenum">
              <a:rPr lang="en-US" smtClean="0"/>
              <a:t>12</a:t>
            </a:fld>
            <a:endParaRPr lang="en-US"/>
          </a:p>
        </p:txBody>
      </p:sp>
    </p:spTree>
    <p:extLst>
      <p:ext uri="{BB962C8B-B14F-4D97-AF65-F5344CB8AC3E}">
        <p14:creationId xmlns:p14="http://schemas.microsoft.com/office/powerpoint/2010/main" val="109809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Enhancer alterations in cancer.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lab was among the first to demonstrate that cancers show widespread alterations in enhancer activity.  Specifically, using human colon…    We termed these VELs.  We’ve known for decades that cancer is essentially a change in cell state from normal to malignancy.  This change in cell state is driven fundamentally by these changes in the enhancer epigenome.  Cancer cells are rewiring their epigenome to achieve a oncogenic gene expression program.  In addition, this can serve as the basis for oncogene activation/silencing, etc.    GWAS?  We also showed for the first time that SNPs which predispose to colon cancer lie within these enhancer regions.  Suggesting that the basis of predisposition to these diseases is disruption of enhancer activity.  </a:t>
            </a:r>
          </a:p>
          <a:p>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B96D42-7B23-F84B-B5F0-DCC21EF18CA0}"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343328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sample browser</a:t>
            </a:r>
            <a:r>
              <a:rPr lang="en-US" baseline="0" dirty="0"/>
              <a:t> view of the </a:t>
            </a:r>
            <a:r>
              <a:rPr lang="en-US" baseline="0" dirty="0" err="1"/>
              <a:t>ChIP-seq</a:t>
            </a:r>
            <a:r>
              <a:rPr lang="en-US" baseline="0" dirty="0"/>
              <a:t> data for H3K27ac, the mark of active enhancers and promoters.  Go through the colors.  At the top in black.  This is just a representative view and it’s meant to show you not only that the data quality is good, but also that by and large there appears to be quite a bit of similarity overall in the landscape, you can tell that they are all representative of a single tissue type – in this colon.</a:t>
            </a:r>
            <a:endParaRPr lang="en-US" dirty="0"/>
          </a:p>
        </p:txBody>
      </p:sp>
      <p:sp>
        <p:nvSpPr>
          <p:cNvPr id="4" name="Slide Number Placeholder 3"/>
          <p:cNvSpPr>
            <a:spLocks noGrp="1"/>
          </p:cNvSpPr>
          <p:nvPr>
            <p:ph type="sldNum" sz="quarter" idx="10"/>
          </p:nvPr>
        </p:nvSpPr>
        <p:spPr/>
        <p:txBody>
          <a:bodyPr/>
          <a:lstStyle/>
          <a:p>
            <a:fld id="{64D2F183-0AC0-D34D-AA17-5416AEDDE2A8}" type="slidenum">
              <a:rPr lang="en-US" smtClean="0"/>
              <a:pPr/>
              <a:t>15</a:t>
            </a:fld>
            <a:endParaRPr lang="en-US"/>
          </a:p>
        </p:txBody>
      </p:sp>
    </p:spTree>
    <p:extLst>
      <p:ext uri="{BB962C8B-B14F-4D97-AF65-F5344CB8AC3E}">
        <p14:creationId xmlns:p14="http://schemas.microsoft.com/office/powerpoint/2010/main" val="3348991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a:t>
            </a:r>
            <a:r>
              <a:rPr lang="en-US" baseline="0" dirty="0"/>
              <a:t> is another example at the MYC locus.  </a:t>
            </a:r>
            <a:endParaRPr lang="en-US" dirty="0"/>
          </a:p>
        </p:txBody>
      </p:sp>
      <p:sp>
        <p:nvSpPr>
          <p:cNvPr id="4" name="Slide Number Placeholder 3"/>
          <p:cNvSpPr>
            <a:spLocks noGrp="1"/>
          </p:cNvSpPr>
          <p:nvPr>
            <p:ph type="sldNum" sz="quarter" idx="10"/>
          </p:nvPr>
        </p:nvSpPr>
        <p:spPr/>
        <p:txBody>
          <a:bodyPr/>
          <a:lstStyle/>
          <a:p>
            <a:fld id="{64D2F183-0AC0-D34D-AA17-5416AEDDE2A8}" type="slidenum">
              <a:rPr lang="en-US" smtClean="0"/>
              <a:pPr/>
              <a:t>16</a:t>
            </a:fld>
            <a:endParaRPr lang="en-US"/>
          </a:p>
        </p:txBody>
      </p:sp>
    </p:spTree>
    <p:extLst>
      <p:ext uri="{BB962C8B-B14F-4D97-AF65-F5344CB8AC3E}">
        <p14:creationId xmlns:p14="http://schemas.microsoft.com/office/powerpoint/2010/main" val="3289186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a:t>
            </a:r>
            <a:r>
              <a:rPr lang="en-US" baseline="0" dirty="0"/>
              <a:t> is another example at the MYC locus.  </a:t>
            </a:r>
            <a:endParaRPr lang="en-US" dirty="0"/>
          </a:p>
        </p:txBody>
      </p:sp>
      <p:sp>
        <p:nvSpPr>
          <p:cNvPr id="4" name="Slide Number Placeholder 3"/>
          <p:cNvSpPr>
            <a:spLocks noGrp="1"/>
          </p:cNvSpPr>
          <p:nvPr>
            <p:ph type="sldNum" sz="quarter" idx="10"/>
          </p:nvPr>
        </p:nvSpPr>
        <p:spPr/>
        <p:txBody>
          <a:bodyPr/>
          <a:lstStyle/>
          <a:p>
            <a:fld id="{64D2F183-0AC0-D34D-AA17-5416AEDDE2A8}" type="slidenum">
              <a:rPr lang="en-US" smtClean="0"/>
              <a:pPr/>
              <a:t>18</a:t>
            </a:fld>
            <a:endParaRPr lang="en-US"/>
          </a:p>
        </p:txBody>
      </p:sp>
    </p:spTree>
    <p:extLst>
      <p:ext uri="{BB962C8B-B14F-4D97-AF65-F5344CB8AC3E}">
        <p14:creationId xmlns:p14="http://schemas.microsoft.com/office/powerpoint/2010/main" val="221221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0E92-755F-EE40-AA1A-31C374E6BC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DD6B43-8F98-794E-B5BB-8601FB6DD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51BA42-9EDA-EB48-B68D-325B5305F84D}"/>
              </a:ext>
            </a:extLst>
          </p:cNvPr>
          <p:cNvSpPr>
            <a:spLocks noGrp="1"/>
          </p:cNvSpPr>
          <p:nvPr>
            <p:ph type="dt" sz="half" idx="10"/>
          </p:nvPr>
        </p:nvSpPr>
        <p:spPr/>
        <p:txBody>
          <a:bodyPr/>
          <a:lstStyle/>
          <a:p>
            <a:fld id="{530A9261-0342-A84A-B6A6-B27F0C091BD2}" type="datetimeFigureOut">
              <a:rPr lang="en-US" smtClean="0"/>
              <a:t>11/16/20</a:t>
            </a:fld>
            <a:endParaRPr lang="en-US"/>
          </a:p>
        </p:txBody>
      </p:sp>
      <p:sp>
        <p:nvSpPr>
          <p:cNvPr id="5" name="Footer Placeholder 4">
            <a:extLst>
              <a:ext uri="{FF2B5EF4-FFF2-40B4-BE49-F238E27FC236}">
                <a16:creationId xmlns:a16="http://schemas.microsoft.com/office/drawing/2014/main" id="{170C0AB8-B164-4746-AED3-64D0794236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5DE58-AF95-1049-A0FB-12194EF27D6A}"/>
              </a:ext>
            </a:extLst>
          </p:cNvPr>
          <p:cNvSpPr>
            <a:spLocks noGrp="1"/>
          </p:cNvSpPr>
          <p:nvPr>
            <p:ph type="sldNum" sz="quarter" idx="12"/>
          </p:nvPr>
        </p:nvSpPr>
        <p:spPr/>
        <p:txBody>
          <a:bodyPr/>
          <a:lstStyle/>
          <a:p>
            <a:fld id="{F941C7D2-BC0A-0E42-91F9-53786602CD07}" type="slidenum">
              <a:rPr lang="en-US" smtClean="0"/>
              <a:t>‹#›</a:t>
            </a:fld>
            <a:endParaRPr lang="en-US"/>
          </a:p>
        </p:txBody>
      </p:sp>
    </p:spTree>
    <p:extLst>
      <p:ext uri="{BB962C8B-B14F-4D97-AF65-F5344CB8AC3E}">
        <p14:creationId xmlns:p14="http://schemas.microsoft.com/office/powerpoint/2010/main" val="2972435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B522-40D9-4C45-A0C2-9428184BBE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F5C909-B1A4-CC41-B018-8E41B944C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1CF09-5ECC-A446-8C94-56CB188316CE}"/>
              </a:ext>
            </a:extLst>
          </p:cNvPr>
          <p:cNvSpPr>
            <a:spLocks noGrp="1"/>
          </p:cNvSpPr>
          <p:nvPr>
            <p:ph type="dt" sz="half" idx="10"/>
          </p:nvPr>
        </p:nvSpPr>
        <p:spPr/>
        <p:txBody>
          <a:bodyPr/>
          <a:lstStyle/>
          <a:p>
            <a:fld id="{530A9261-0342-A84A-B6A6-B27F0C091BD2}" type="datetimeFigureOut">
              <a:rPr lang="en-US" smtClean="0"/>
              <a:t>11/16/20</a:t>
            </a:fld>
            <a:endParaRPr lang="en-US"/>
          </a:p>
        </p:txBody>
      </p:sp>
      <p:sp>
        <p:nvSpPr>
          <p:cNvPr id="5" name="Footer Placeholder 4">
            <a:extLst>
              <a:ext uri="{FF2B5EF4-FFF2-40B4-BE49-F238E27FC236}">
                <a16:creationId xmlns:a16="http://schemas.microsoft.com/office/drawing/2014/main" id="{6AE2E4FB-44D9-0749-B865-2C24F3BFE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50EF6-14CA-5142-B5AA-468A7CA72DD7}"/>
              </a:ext>
            </a:extLst>
          </p:cNvPr>
          <p:cNvSpPr>
            <a:spLocks noGrp="1"/>
          </p:cNvSpPr>
          <p:nvPr>
            <p:ph type="sldNum" sz="quarter" idx="12"/>
          </p:nvPr>
        </p:nvSpPr>
        <p:spPr/>
        <p:txBody>
          <a:bodyPr/>
          <a:lstStyle/>
          <a:p>
            <a:fld id="{F941C7D2-BC0A-0E42-91F9-53786602CD07}" type="slidenum">
              <a:rPr lang="en-US" smtClean="0"/>
              <a:t>‹#›</a:t>
            </a:fld>
            <a:endParaRPr lang="en-US"/>
          </a:p>
        </p:txBody>
      </p:sp>
    </p:spTree>
    <p:extLst>
      <p:ext uri="{BB962C8B-B14F-4D97-AF65-F5344CB8AC3E}">
        <p14:creationId xmlns:p14="http://schemas.microsoft.com/office/powerpoint/2010/main" val="1962299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B7F228-D615-6A40-B649-C5ADA938DC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C3C838-F23A-3640-A352-882A8888C21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611F5-B766-C34B-8FD8-C51F9560393A}"/>
              </a:ext>
            </a:extLst>
          </p:cNvPr>
          <p:cNvSpPr>
            <a:spLocks noGrp="1"/>
          </p:cNvSpPr>
          <p:nvPr>
            <p:ph type="dt" sz="half" idx="10"/>
          </p:nvPr>
        </p:nvSpPr>
        <p:spPr/>
        <p:txBody>
          <a:bodyPr/>
          <a:lstStyle/>
          <a:p>
            <a:fld id="{530A9261-0342-A84A-B6A6-B27F0C091BD2}" type="datetimeFigureOut">
              <a:rPr lang="en-US" smtClean="0"/>
              <a:t>11/16/20</a:t>
            </a:fld>
            <a:endParaRPr lang="en-US"/>
          </a:p>
        </p:txBody>
      </p:sp>
      <p:sp>
        <p:nvSpPr>
          <p:cNvPr id="5" name="Footer Placeholder 4">
            <a:extLst>
              <a:ext uri="{FF2B5EF4-FFF2-40B4-BE49-F238E27FC236}">
                <a16:creationId xmlns:a16="http://schemas.microsoft.com/office/drawing/2014/main" id="{F634FEF9-1092-CF40-8504-FEFA7F48C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03CCA-CD57-2349-BA29-C0B4BAAFDDA3}"/>
              </a:ext>
            </a:extLst>
          </p:cNvPr>
          <p:cNvSpPr>
            <a:spLocks noGrp="1"/>
          </p:cNvSpPr>
          <p:nvPr>
            <p:ph type="sldNum" sz="quarter" idx="12"/>
          </p:nvPr>
        </p:nvSpPr>
        <p:spPr/>
        <p:txBody>
          <a:bodyPr/>
          <a:lstStyle/>
          <a:p>
            <a:fld id="{F941C7D2-BC0A-0E42-91F9-53786602CD07}" type="slidenum">
              <a:rPr lang="en-US" smtClean="0"/>
              <a:t>‹#›</a:t>
            </a:fld>
            <a:endParaRPr lang="en-US"/>
          </a:p>
        </p:txBody>
      </p:sp>
    </p:spTree>
    <p:extLst>
      <p:ext uri="{BB962C8B-B14F-4D97-AF65-F5344CB8AC3E}">
        <p14:creationId xmlns:p14="http://schemas.microsoft.com/office/powerpoint/2010/main" val="3941299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3251200" y="6248400"/>
            <a:ext cx="8534400" cy="215444"/>
          </a:xfrm>
          <a:prstGeom prst="rect">
            <a:avLst/>
          </a:prstGeom>
          <a:noFill/>
        </p:spPr>
        <p:txBody>
          <a:bodyPr wrap="square" rtlCol="0">
            <a:spAutoFit/>
          </a:bodyPr>
          <a:lstStyle/>
          <a:p>
            <a:r>
              <a:rPr lang="en-US" sz="800" b="0" baseline="0" dirty="0">
                <a:solidFill>
                  <a:schemeClr val="tx1"/>
                </a:solidFill>
              </a:rPr>
              <a:t> </a:t>
            </a:r>
            <a:endParaRPr lang="en-US" sz="800" b="0" dirty="0">
              <a:solidFill>
                <a:schemeClr val="tx1"/>
              </a:solidFill>
            </a:endParaRPr>
          </a:p>
        </p:txBody>
      </p:sp>
      <p:sp>
        <p:nvSpPr>
          <p:cNvPr id="6" name="TextBox 5"/>
          <p:cNvSpPr txBox="1"/>
          <p:nvPr userDrawn="1"/>
        </p:nvSpPr>
        <p:spPr>
          <a:xfrm>
            <a:off x="3251200" y="6470064"/>
            <a:ext cx="8534400" cy="215444"/>
          </a:xfrm>
          <a:prstGeom prst="rect">
            <a:avLst/>
          </a:prstGeom>
          <a:noFill/>
        </p:spPr>
        <p:txBody>
          <a:bodyPr wrap="square" rtlCol="0">
            <a:spAutoFit/>
          </a:bodyPr>
          <a:lstStyle/>
          <a:p>
            <a:r>
              <a:rPr lang="en-US" sz="800" b="0" baseline="0" dirty="0">
                <a:solidFill>
                  <a:schemeClr val="tx1"/>
                </a:solidFill>
              </a:rPr>
              <a:t> </a:t>
            </a:r>
            <a:endParaRPr lang="en-US" sz="800" b="0" dirty="0">
              <a:solidFill>
                <a:schemeClr val="tx1"/>
              </a:solidFill>
            </a:endParaRPr>
          </a:p>
        </p:txBody>
      </p:sp>
      <p:sp>
        <p:nvSpPr>
          <p:cNvPr id="7" name="Title 6"/>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0"/>
          </p:nvPr>
        </p:nvSpPr>
        <p:spPr>
          <a:xfrm>
            <a:off x="3251202" y="6314555"/>
            <a:ext cx="8758767" cy="304800"/>
          </a:xfrm>
        </p:spPr>
        <p:txBody>
          <a:bodyPr/>
          <a:lstStyle>
            <a:lvl1pPr marL="0" indent="0">
              <a:buNone/>
              <a:defRPr sz="800">
                <a:solidFill>
                  <a:schemeClr val="tx1"/>
                </a:solidFill>
              </a:defRPr>
            </a:lvl1pPr>
          </a:lstStyle>
          <a:p>
            <a:pPr lvl="0"/>
            <a:endParaRPr lang="en-US" dirty="0"/>
          </a:p>
        </p:txBody>
      </p:sp>
    </p:spTree>
    <p:extLst>
      <p:ext uri="{BB962C8B-B14F-4D97-AF65-F5344CB8AC3E}">
        <p14:creationId xmlns:p14="http://schemas.microsoft.com/office/powerpoint/2010/main" val="1090766303"/>
      </p:ext>
    </p:extLst>
  </p:cSld>
  <p:clrMapOvr>
    <a:masterClrMapping/>
  </p:clrMapOvr>
  <p:transition spd="med">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my 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5"/>
          <p:cNvSpPr>
            <a:spLocks noGrp="1"/>
          </p:cNvSpPr>
          <p:nvPr>
            <p:ph type="body" sz="quarter" idx="10"/>
          </p:nvPr>
        </p:nvSpPr>
        <p:spPr>
          <a:xfrm>
            <a:off x="11582400" y="6400800"/>
            <a:ext cx="609600" cy="457200"/>
          </a:xfrm>
        </p:spPr>
        <p:txBody>
          <a:bodyPr wrap="none" lIns="18288" rIns="228600" bIns="228600"/>
          <a:lstStyle>
            <a:lvl1pPr marL="0" indent="0" algn="r">
              <a:buFontTx/>
              <a:buNone/>
              <a:defRPr sz="1200"/>
            </a:lvl1pPr>
            <a:lvl2pPr marL="457189" indent="0" algn="r">
              <a:buFontTx/>
              <a:buNone/>
              <a:defRPr sz="1200"/>
            </a:lvl2pPr>
            <a:lvl3pPr marL="914377" indent="0" algn="r">
              <a:buFontTx/>
              <a:buNone/>
              <a:defRPr sz="1200"/>
            </a:lvl3pPr>
            <a:lvl4pPr marL="1371566" indent="0" algn="r">
              <a:buFontTx/>
              <a:buNone/>
              <a:defRPr sz="1200"/>
            </a:lvl4pPr>
            <a:lvl5pPr marL="1828754" indent="0" algn="r">
              <a:buFontTx/>
              <a:buNone/>
              <a:defRPr sz="1200"/>
            </a:lvl5pPr>
          </a:lstStyle>
          <a:p>
            <a:pPr lvl="0"/>
            <a:r>
              <a:rPr lang="en-US" dirty="0"/>
              <a:t>Click to edit Master text styles</a:t>
            </a:r>
          </a:p>
        </p:txBody>
      </p:sp>
    </p:spTree>
    <p:extLst>
      <p:ext uri="{BB962C8B-B14F-4D97-AF65-F5344CB8AC3E}">
        <p14:creationId xmlns:p14="http://schemas.microsoft.com/office/powerpoint/2010/main" val="379541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E0D9-BED3-6244-88A8-C55216818E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7DFD16-969D-1F4C-9321-7CCD0E291D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07CEC-BCEF-E54D-8189-879D191EB0CC}"/>
              </a:ext>
            </a:extLst>
          </p:cNvPr>
          <p:cNvSpPr>
            <a:spLocks noGrp="1"/>
          </p:cNvSpPr>
          <p:nvPr>
            <p:ph type="dt" sz="half" idx="10"/>
          </p:nvPr>
        </p:nvSpPr>
        <p:spPr/>
        <p:txBody>
          <a:bodyPr/>
          <a:lstStyle/>
          <a:p>
            <a:fld id="{530A9261-0342-A84A-B6A6-B27F0C091BD2}" type="datetimeFigureOut">
              <a:rPr lang="en-US" smtClean="0"/>
              <a:t>11/16/20</a:t>
            </a:fld>
            <a:endParaRPr lang="en-US"/>
          </a:p>
        </p:txBody>
      </p:sp>
      <p:sp>
        <p:nvSpPr>
          <p:cNvPr id="5" name="Footer Placeholder 4">
            <a:extLst>
              <a:ext uri="{FF2B5EF4-FFF2-40B4-BE49-F238E27FC236}">
                <a16:creationId xmlns:a16="http://schemas.microsoft.com/office/drawing/2014/main" id="{888ABBC9-6BA3-624F-9987-4D5DBCA50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033BD-BB8B-7A4C-83A3-853879C5CECC}"/>
              </a:ext>
            </a:extLst>
          </p:cNvPr>
          <p:cNvSpPr>
            <a:spLocks noGrp="1"/>
          </p:cNvSpPr>
          <p:nvPr>
            <p:ph type="sldNum" sz="quarter" idx="12"/>
          </p:nvPr>
        </p:nvSpPr>
        <p:spPr/>
        <p:txBody>
          <a:bodyPr/>
          <a:lstStyle/>
          <a:p>
            <a:fld id="{F941C7D2-BC0A-0E42-91F9-53786602CD07}" type="slidenum">
              <a:rPr lang="en-US" smtClean="0"/>
              <a:t>‹#›</a:t>
            </a:fld>
            <a:endParaRPr lang="en-US"/>
          </a:p>
        </p:txBody>
      </p:sp>
    </p:spTree>
    <p:extLst>
      <p:ext uri="{BB962C8B-B14F-4D97-AF65-F5344CB8AC3E}">
        <p14:creationId xmlns:p14="http://schemas.microsoft.com/office/powerpoint/2010/main" val="2761320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6C8BD-DD6D-054D-810C-7AC5606648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3581CC-B59C-124F-A7CC-F013F5F1B8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E42C043-BE06-8140-BB51-AD93D3EE1083}"/>
              </a:ext>
            </a:extLst>
          </p:cNvPr>
          <p:cNvSpPr>
            <a:spLocks noGrp="1"/>
          </p:cNvSpPr>
          <p:nvPr>
            <p:ph type="dt" sz="half" idx="10"/>
          </p:nvPr>
        </p:nvSpPr>
        <p:spPr/>
        <p:txBody>
          <a:bodyPr/>
          <a:lstStyle/>
          <a:p>
            <a:fld id="{530A9261-0342-A84A-B6A6-B27F0C091BD2}" type="datetimeFigureOut">
              <a:rPr lang="en-US" smtClean="0"/>
              <a:t>11/16/20</a:t>
            </a:fld>
            <a:endParaRPr lang="en-US"/>
          </a:p>
        </p:txBody>
      </p:sp>
      <p:sp>
        <p:nvSpPr>
          <p:cNvPr id="5" name="Footer Placeholder 4">
            <a:extLst>
              <a:ext uri="{FF2B5EF4-FFF2-40B4-BE49-F238E27FC236}">
                <a16:creationId xmlns:a16="http://schemas.microsoft.com/office/drawing/2014/main" id="{A112E349-A165-5B4F-ADF2-E00CC01A3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BC223-E72C-C348-84A9-4DC5F0814EAD}"/>
              </a:ext>
            </a:extLst>
          </p:cNvPr>
          <p:cNvSpPr>
            <a:spLocks noGrp="1"/>
          </p:cNvSpPr>
          <p:nvPr>
            <p:ph type="sldNum" sz="quarter" idx="12"/>
          </p:nvPr>
        </p:nvSpPr>
        <p:spPr/>
        <p:txBody>
          <a:bodyPr/>
          <a:lstStyle/>
          <a:p>
            <a:fld id="{F941C7D2-BC0A-0E42-91F9-53786602CD07}" type="slidenum">
              <a:rPr lang="en-US" smtClean="0"/>
              <a:t>‹#›</a:t>
            </a:fld>
            <a:endParaRPr lang="en-US"/>
          </a:p>
        </p:txBody>
      </p:sp>
    </p:spTree>
    <p:extLst>
      <p:ext uri="{BB962C8B-B14F-4D97-AF65-F5344CB8AC3E}">
        <p14:creationId xmlns:p14="http://schemas.microsoft.com/office/powerpoint/2010/main" val="4257780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5BF3-0415-954D-82E0-0563B192FB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A58329-F3C7-E44D-9AE8-4BDCE73D2E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2C4CF-6BF4-C843-8373-9643458193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E20098-AC8F-7742-A6A1-6CEFEA5B17FC}"/>
              </a:ext>
            </a:extLst>
          </p:cNvPr>
          <p:cNvSpPr>
            <a:spLocks noGrp="1"/>
          </p:cNvSpPr>
          <p:nvPr>
            <p:ph type="dt" sz="half" idx="10"/>
          </p:nvPr>
        </p:nvSpPr>
        <p:spPr/>
        <p:txBody>
          <a:bodyPr/>
          <a:lstStyle/>
          <a:p>
            <a:fld id="{530A9261-0342-A84A-B6A6-B27F0C091BD2}" type="datetimeFigureOut">
              <a:rPr lang="en-US" smtClean="0"/>
              <a:t>11/16/20</a:t>
            </a:fld>
            <a:endParaRPr lang="en-US"/>
          </a:p>
        </p:txBody>
      </p:sp>
      <p:sp>
        <p:nvSpPr>
          <p:cNvPr id="6" name="Footer Placeholder 5">
            <a:extLst>
              <a:ext uri="{FF2B5EF4-FFF2-40B4-BE49-F238E27FC236}">
                <a16:creationId xmlns:a16="http://schemas.microsoft.com/office/drawing/2014/main" id="{39B18F8A-4CFE-794B-A147-1DDE2CB38B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7F6D3-58F1-084C-B518-2DCEC846DB4C}"/>
              </a:ext>
            </a:extLst>
          </p:cNvPr>
          <p:cNvSpPr>
            <a:spLocks noGrp="1"/>
          </p:cNvSpPr>
          <p:nvPr>
            <p:ph type="sldNum" sz="quarter" idx="12"/>
          </p:nvPr>
        </p:nvSpPr>
        <p:spPr/>
        <p:txBody>
          <a:bodyPr/>
          <a:lstStyle/>
          <a:p>
            <a:fld id="{F941C7D2-BC0A-0E42-91F9-53786602CD07}" type="slidenum">
              <a:rPr lang="en-US" smtClean="0"/>
              <a:t>‹#›</a:t>
            </a:fld>
            <a:endParaRPr lang="en-US"/>
          </a:p>
        </p:txBody>
      </p:sp>
    </p:spTree>
    <p:extLst>
      <p:ext uri="{BB962C8B-B14F-4D97-AF65-F5344CB8AC3E}">
        <p14:creationId xmlns:p14="http://schemas.microsoft.com/office/powerpoint/2010/main" val="359265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EF8D-73A5-5B4B-B86B-CD60CBEE6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740D90-6FEB-D248-9B7B-ED3DC894A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91C1E6A-F67A-EE45-970D-D661E4843DA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216033-DD3C-AC4A-90F5-FB2B33F1D9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61564B9-F5F4-0149-AD59-798ECDD7B6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1EB8F3-11E1-7A48-9B70-3D0FCD8672FA}"/>
              </a:ext>
            </a:extLst>
          </p:cNvPr>
          <p:cNvSpPr>
            <a:spLocks noGrp="1"/>
          </p:cNvSpPr>
          <p:nvPr>
            <p:ph type="dt" sz="half" idx="10"/>
          </p:nvPr>
        </p:nvSpPr>
        <p:spPr/>
        <p:txBody>
          <a:bodyPr/>
          <a:lstStyle/>
          <a:p>
            <a:fld id="{530A9261-0342-A84A-B6A6-B27F0C091BD2}" type="datetimeFigureOut">
              <a:rPr lang="en-US" smtClean="0"/>
              <a:t>11/16/20</a:t>
            </a:fld>
            <a:endParaRPr lang="en-US"/>
          </a:p>
        </p:txBody>
      </p:sp>
      <p:sp>
        <p:nvSpPr>
          <p:cNvPr id="8" name="Footer Placeholder 7">
            <a:extLst>
              <a:ext uri="{FF2B5EF4-FFF2-40B4-BE49-F238E27FC236}">
                <a16:creationId xmlns:a16="http://schemas.microsoft.com/office/drawing/2014/main" id="{A71C4DBF-CB08-7B46-B06B-B22CD8F68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BC8025-7B76-3743-B365-3CDF736161D3}"/>
              </a:ext>
            </a:extLst>
          </p:cNvPr>
          <p:cNvSpPr>
            <a:spLocks noGrp="1"/>
          </p:cNvSpPr>
          <p:nvPr>
            <p:ph type="sldNum" sz="quarter" idx="12"/>
          </p:nvPr>
        </p:nvSpPr>
        <p:spPr/>
        <p:txBody>
          <a:bodyPr/>
          <a:lstStyle/>
          <a:p>
            <a:fld id="{F941C7D2-BC0A-0E42-91F9-53786602CD07}" type="slidenum">
              <a:rPr lang="en-US" smtClean="0"/>
              <a:t>‹#›</a:t>
            </a:fld>
            <a:endParaRPr lang="en-US"/>
          </a:p>
        </p:txBody>
      </p:sp>
    </p:spTree>
    <p:extLst>
      <p:ext uri="{BB962C8B-B14F-4D97-AF65-F5344CB8AC3E}">
        <p14:creationId xmlns:p14="http://schemas.microsoft.com/office/powerpoint/2010/main" val="96940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70CD-62C4-1249-A66C-55070B6E24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32EEF-3D07-7C46-9A20-4EEA4A1A4559}"/>
              </a:ext>
            </a:extLst>
          </p:cNvPr>
          <p:cNvSpPr>
            <a:spLocks noGrp="1"/>
          </p:cNvSpPr>
          <p:nvPr>
            <p:ph type="dt" sz="half" idx="10"/>
          </p:nvPr>
        </p:nvSpPr>
        <p:spPr/>
        <p:txBody>
          <a:bodyPr/>
          <a:lstStyle/>
          <a:p>
            <a:fld id="{530A9261-0342-A84A-B6A6-B27F0C091BD2}" type="datetimeFigureOut">
              <a:rPr lang="en-US" smtClean="0"/>
              <a:t>11/16/20</a:t>
            </a:fld>
            <a:endParaRPr lang="en-US"/>
          </a:p>
        </p:txBody>
      </p:sp>
      <p:sp>
        <p:nvSpPr>
          <p:cNvPr id="4" name="Footer Placeholder 3">
            <a:extLst>
              <a:ext uri="{FF2B5EF4-FFF2-40B4-BE49-F238E27FC236}">
                <a16:creationId xmlns:a16="http://schemas.microsoft.com/office/drawing/2014/main" id="{CD083023-F1D6-D24C-8528-737DF7B5A9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8D354E-F6CC-C446-A903-E8B967AC2B49}"/>
              </a:ext>
            </a:extLst>
          </p:cNvPr>
          <p:cNvSpPr>
            <a:spLocks noGrp="1"/>
          </p:cNvSpPr>
          <p:nvPr>
            <p:ph type="sldNum" sz="quarter" idx="12"/>
          </p:nvPr>
        </p:nvSpPr>
        <p:spPr/>
        <p:txBody>
          <a:bodyPr/>
          <a:lstStyle/>
          <a:p>
            <a:fld id="{F941C7D2-BC0A-0E42-91F9-53786602CD07}" type="slidenum">
              <a:rPr lang="en-US" smtClean="0"/>
              <a:t>‹#›</a:t>
            </a:fld>
            <a:endParaRPr lang="en-US"/>
          </a:p>
        </p:txBody>
      </p:sp>
    </p:spTree>
    <p:extLst>
      <p:ext uri="{BB962C8B-B14F-4D97-AF65-F5344CB8AC3E}">
        <p14:creationId xmlns:p14="http://schemas.microsoft.com/office/powerpoint/2010/main" val="1996425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75784B-6EC6-0343-B6CF-98D039F73192}"/>
              </a:ext>
            </a:extLst>
          </p:cNvPr>
          <p:cNvSpPr>
            <a:spLocks noGrp="1"/>
          </p:cNvSpPr>
          <p:nvPr>
            <p:ph type="dt" sz="half" idx="10"/>
          </p:nvPr>
        </p:nvSpPr>
        <p:spPr/>
        <p:txBody>
          <a:bodyPr/>
          <a:lstStyle/>
          <a:p>
            <a:fld id="{530A9261-0342-A84A-B6A6-B27F0C091BD2}" type="datetimeFigureOut">
              <a:rPr lang="en-US" smtClean="0"/>
              <a:t>11/16/20</a:t>
            </a:fld>
            <a:endParaRPr lang="en-US"/>
          </a:p>
        </p:txBody>
      </p:sp>
      <p:sp>
        <p:nvSpPr>
          <p:cNvPr id="3" name="Footer Placeholder 2">
            <a:extLst>
              <a:ext uri="{FF2B5EF4-FFF2-40B4-BE49-F238E27FC236}">
                <a16:creationId xmlns:a16="http://schemas.microsoft.com/office/drawing/2014/main" id="{0A561881-A4CC-CF45-9AEF-EB336C96BB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AF9FA6-6CBE-7B41-B28A-C7E20F54C864}"/>
              </a:ext>
            </a:extLst>
          </p:cNvPr>
          <p:cNvSpPr>
            <a:spLocks noGrp="1"/>
          </p:cNvSpPr>
          <p:nvPr>
            <p:ph type="sldNum" sz="quarter" idx="12"/>
          </p:nvPr>
        </p:nvSpPr>
        <p:spPr/>
        <p:txBody>
          <a:bodyPr/>
          <a:lstStyle/>
          <a:p>
            <a:fld id="{F941C7D2-BC0A-0E42-91F9-53786602CD07}" type="slidenum">
              <a:rPr lang="en-US" smtClean="0"/>
              <a:t>‹#›</a:t>
            </a:fld>
            <a:endParaRPr lang="en-US"/>
          </a:p>
        </p:txBody>
      </p:sp>
    </p:spTree>
    <p:extLst>
      <p:ext uri="{BB962C8B-B14F-4D97-AF65-F5344CB8AC3E}">
        <p14:creationId xmlns:p14="http://schemas.microsoft.com/office/powerpoint/2010/main" val="3560067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039B-FAA5-F34B-AE49-F7BD7D7BD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9AD0AE-A532-A844-B1F6-FF79B864CA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55B267-81E2-1C42-9785-E9B5D0D6DD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076564-10D7-8B4A-9B4D-7E36CE164088}"/>
              </a:ext>
            </a:extLst>
          </p:cNvPr>
          <p:cNvSpPr>
            <a:spLocks noGrp="1"/>
          </p:cNvSpPr>
          <p:nvPr>
            <p:ph type="dt" sz="half" idx="10"/>
          </p:nvPr>
        </p:nvSpPr>
        <p:spPr/>
        <p:txBody>
          <a:bodyPr/>
          <a:lstStyle/>
          <a:p>
            <a:fld id="{530A9261-0342-A84A-B6A6-B27F0C091BD2}" type="datetimeFigureOut">
              <a:rPr lang="en-US" smtClean="0"/>
              <a:t>11/16/20</a:t>
            </a:fld>
            <a:endParaRPr lang="en-US"/>
          </a:p>
        </p:txBody>
      </p:sp>
      <p:sp>
        <p:nvSpPr>
          <p:cNvPr id="6" name="Footer Placeholder 5">
            <a:extLst>
              <a:ext uri="{FF2B5EF4-FFF2-40B4-BE49-F238E27FC236}">
                <a16:creationId xmlns:a16="http://schemas.microsoft.com/office/drawing/2014/main" id="{00918A60-5A4C-084B-BE4F-7B1F5704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850C1B-54BC-1948-A813-3ECEC6B950DA}"/>
              </a:ext>
            </a:extLst>
          </p:cNvPr>
          <p:cNvSpPr>
            <a:spLocks noGrp="1"/>
          </p:cNvSpPr>
          <p:nvPr>
            <p:ph type="sldNum" sz="quarter" idx="12"/>
          </p:nvPr>
        </p:nvSpPr>
        <p:spPr/>
        <p:txBody>
          <a:bodyPr/>
          <a:lstStyle/>
          <a:p>
            <a:fld id="{F941C7D2-BC0A-0E42-91F9-53786602CD07}" type="slidenum">
              <a:rPr lang="en-US" smtClean="0"/>
              <a:t>‹#›</a:t>
            </a:fld>
            <a:endParaRPr lang="en-US"/>
          </a:p>
        </p:txBody>
      </p:sp>
    </p:spTree>
    <p:extLst>
      <p:ext uri="{BB962C8B-B14F-4D97-AF65-F5344CB8AC3E}">
        <p14:creationId xmlns:p14="http://schemas.microsoft.com/office/powerpoint/2010/main" val="358401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082E-BAB3-F14A-8E02-4CD1F1FAF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D646C5-D836-A74D-827A-3EA39E317D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74C50F-0FFA-6244-8601-F3C40FF68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432F56-D593-4948-A496-4AF0580E0A07}"/>
              </a:ext>
            </a:extLst>
          </p:cNvPr>
          <p:cNvSpPr>
            <a:spLocks noGrp="1"/>
          </p:cNvSpPr>
          <p:nvPr>
            <p:ph type="dt" sz="half" idx="10"/>
          </p:nvPr>
        </p:nvSpPr>
        <p:spPr/>
        <p:txBody>
          <a:bodyPr/>
          <a:lstStyle/>
          <a:p>
            <a:fld id="{530A9261-0342-A84A-B6A6-B27F0C091BD2}" type="datetimeFigureOut">
              <a:rPr lang="en-US" smtClean="0"/>
              <a:t>11/16/20</a:t>
            </a:fld>
            <a:endParaRPr lang="en-US"/>
          </a:p>
        </p:txBody>
      </p:sp>
      <p:sp>
        <p:nvSpPr>
          <p:cNvPr id="6" name="Footer Placeholder 5">
            <a:extLst>
              <a:ext uri="{FF2B5EF4-FFF2-40B4-BE49-F238E27FC236}">
                <a16:creationId xmlns:a16="http://schemas.microsoft.com/office/drawing/2014/main" id="{771DEBC5-1C9E-BE47-BAA4-4AC0A08C1E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F08748-616D-A94E-8682-8E81849C4EB3}"/>
              </a:ext>
            </a:extLst>
          </p:cNvPr>
          <p:cNvSpPr>
            <a:spLocks noGrp="1"/>
          </p:cNvSpPr>
          <p:nvPr>
            <p:ph type="sldNum" sz="quarter" idx="12"/>
          </p:nvPr>
        </p:nvSpPr>
        <p:spPr/>
        <p:txBody>
          <a:bodyPr/>
          <a:lstStyle/>
          <a:p>
            <a:fld id="{F941C7D2-BC0A-0E42-91F9-53786602CD07}" type="slidenum">
              <a:rPr lang="en-US" smtClean="0"/>
              <a:t>‹#›</a:t>
            </a:fld>
            <a:endParaRPr lang="en-US"/>
          </a:p>
        </p:txBody>
      </p:sp>
    </p:spTree>
    <p:extLst>
      <p:ext uri="{BB962C8B-B14F-4D97-AF65-F5344CB8AC3E}">
        <p14:creationId xmlns:p14="http://schemas.microsoft.com/office/powerpoint/2010/main" val="279822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E3A2-5443-E14D-AF75-34E2A2222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4403AD-3FE9-544A-A5EC-0B9E652230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CA774-23BC-6743-82E5-51464C3B7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A9261-0342-A84A-B6A6-B27F0C091BD2}" type="datetimeFigureOut">
              <a:rPr lang="en-US" smtClean="0"/>
              <a:t>11/16/20</a:t>
            </a:fld>
            <a:endParaRPr lang="en-US"/>
          </a:p>
        </p:txBody>
      </p:sp>
      <p:sp>
        <p:nvSpPr>
          <p:cNvPr id="5" name="Footer Placeholder 4">
            <a:extLst>
              <a:ext uri="{FF2B5EF4-FFF2-40B4-BE49-F238E27FC236}">
                <a16:creationId xmlns:a16="http://schemas.microsoft.com/office/drawing/2014/main" id="{6226501B-EA1B-5B42-B50F-59779A45B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56EB1B-DF67-AD4B-A181-579C8FD96F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41C7D2-BC0A-0E42-91F9-53786602CD07}" type="slidenum">
              <a:rPr lang="en-US" smtClean="0"/>
              <a:t>‹#›</a:t>
            </a:fld>
            <a:endParaRPr lang="en-US"/>
          </a:p>
        </p:txBody>
      </p:sp>
    </p:spTree>
    <p:extLst>
      <p:ext uri="{BB962C8B-B14F-4D97-AF65-F5344CB8AC3E}">
        <p14:creationId xmlns:p14="http://schemas.microsoft.com/office/powerpoint/2010/main" val="3619880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4.emf"/><Relationship Id="rId7"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tiff"/></Relationships>
</file>

<file path=ppt/slides/_rels/slide2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4.emf"/><Relationship Id="rId7" Type="http://schemas.openxmlformats.org/officeDocument/2006/relationships/image" Target="../media/image32.jpeg"/><Relationship Id="rId12"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54.jpeg"/><Relationship Id="rId5" Type="http://schemas.openxmlformats.org/officeDocument/2006/relationships/image" Target="../media/image30.jpeg"/><Relationship Id="rId10" Type="http://schemas.openxmlformats.org/officeDocument/2006/relationships/image" Target="../media/image53.png"/><Relationship Id="rId4" Type="http://schemas.openxmlformats.org/officeDocument/2006/relationships/image" Target="../media/image29.pn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emf"/><Relationship Id="rId4" Type="http://schemas.openxmlformats.org/officeDocument/2006/relationships/image" Target="../media/image68.jpeg"/><Relationship Id="rId9"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4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4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82.emf"/></Relationships>
</file>

<file path=ppt/slides/_rels/slide4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8.png"/><Relationship Id="rId5" Type="http://schemas.microsoft.com/office/2007/relationships/hdphoto" Target="../media/hdphoto3.wdp"/><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764016" y="3907885"/>
            <a:ext cx="6944832" cy="1752600"/>
          </a:xfrm>
        </p:spPr>
        <p:txBody>
          <a:bodyPr>
            <a:noAutofit/>
          </a:bodyPr>
          <a:lstStyle/>
          <a:p>
            <a:r>
              <a:rPr lang="en-US" dirty="0"/>
              <a:t>Peter C. </a:t>
            </a:r>
            <a:r>
              <a:rPr lang="en-US" dirty="0" err="1"/>
              <a:t>Scacheri</a:t>
            </a:r>
            <a:r>
              <a:rPr lang="en-US" dirty="0"/>
              <a:t>, PhD</a:t>
            </a:r>
          </a:p>
          <a:p>
            <a:r>
              <a:rPr lang="en-US" dirty="0"/>
              <a:t>Gertrude Donnelly Hess Professor of Oncology</a:t>
            </a:r>
          </a:p>
          <a:p>
            <a:r>
              <a:rPr lang="en-US" dirty="0"/>
              <a:t>Department of Genetics &amp; Genome Sciences</a:t>
            </a:r>
          </a:p>
          <a:p>
            <a:r>
              <a:rPr lang="en-US" dirty="0"/>
              <a:t>Case Western Reserve University School of Medicine</a:t>
            </a:r>
          </a:p>
          <a:p>
            <a:r>
              <a:rPr lang="en-US" dirty="0"/>
              <a:t>Case Comprehensive Cancer Center</a:t>
            </a:r>
          </a:p>
        </p:txBody>
      </p:sp>
      <p:sp>
        <p:nvSpPr>
          <p:cNvPr id="5" name="Title 1"/>
          <p:cNvSpPr txBox="1">
            <a:spLocks/>
          </p:cNvSpPr>
          <p:nvPr/>
        </p:nvSpPr>
        <p:spPr>
          <a:xfrm>
            <a:off x="688444" y="1298718"/>
            <a:ext cx="11315981"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The application of epigenomic profiling strategies to study cancer and other common diseases</a:t>
            </a:r>
            <a:r>
              <a:rPr lang="en-US" sz="4800" b="1" dirty="0">
                <a:latin typeface="Arial" panose="020B0604020202020204" pitchFamily="34" charset="0"/>
                <a:cs typeface="Arial" panose="020B0604020202020204" pitchFamily="34" charset="0"/>
              </a:rPr>
              <a:t> </a:t>
            </a:r>
            <a:endParaRPr lang="en-US" sz="4800" b="1"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3478444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Superenhancers</a:t>
            </a:r>
            <a:endParaRPr lang="en-US" dirty="0"/>
          </a:p>
        </p:txBody>
      </p:sp>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a:ext>
            </a:extLst>
          </a:blip>
          <a:stretch>
            <a:fillRect/>
          </a:stretch>
        </p:blipFill>
        <p:spPr>
          <a:xfrm>
            <a:off x="1311098" y="1550020"/>
            <a:ext cx="8844034" cy="3319114"/>
          </a:xfrm>
        </p:spPr>
      </p:pic>
      <p:sp>
        <p:nvSpPr>
          <p:cNvPr id="6" name="Rectangle 5"/>
          <p:cNvSpPr/>
          <p:nvPr/>
        </p:nvSpPr>
        <p:spPr>
          <a:xfrm>
            <a:off x="1096535" y="5130699"/>
            <a:ext cx="9341005" cy="646331"/>
          </a:xfrm>
          <a:prstGeom prst="rect">
            <a:avLst/>
          </a:prstGeom>
        </p:spPr>
        <p:txBody>
          <a:bodyPr wrap="square">
            <a:spAutoFit/>
          </a:bodyPr>
          <a:lstStyle/>
          <a:p>
            <a:r>
              <a:rPr lang="en-US" dirty="0">
                <a:solidFill>
                  <a:srgbClr val="111111"/>
                </a:solidFill>
                <a:latin typeface="Roboto" charset="0"/>
              </a:rPr>
              <a:t>“Super enhancers are typically an order of magnitude larger than typical enhancers in size, have higher transcription factor density, and greater ability for transcriptional activation.” </a:t>
            </a:r>
            <a:endParaRPr lang="en-US" b="0" i="0" u="none" strike="noStrike" dirty="0">
              <a:solidFill>
                <a:srgbClr val="111111"/>
              </a:solidFill>
              <a:effectLst/>
              <a:latin typeface="Roboto" charset="0"/>
            </a:endParaRPr>
          </a:p>
        </p:txBody>
      </p:sp>
      <p:sp>
        <p:nvSpPr>
          <p:cNvPr id="7" name="TextBox 6"/>
          <p:cNvSpPr txBox="1"/>
          <p:nvPr/>
        </p:nvSpPr>
        <p:spPr>
          <a:xfrm>
            <a:off x="10103030" y="6200078"/>
            <a:ext cx="2088970" cy="369332"/>
          </a:xfrm>
          <a:prstGeom prst="rect">
            <a:avLst/>
          </a:prstGeom>
          <a:noFill/>
        </p:spPr>
        <p:txBody>
          <a:bodyPr wrap="none" rtlCol="0">
            <a:spAutoFit/>
          </a:bodyPr>
          <a:lstStyle/>
          <a:p>
            <a:r>
              <a:rPr lang="en-US"/>
              <a:t>Evan et al, CCR 2017</a:t>
            </a:r>
          </a:p>
        </p:txBody>
      </p:sp>
    </p:spTree>
    <p:extLst>
      <p:ext uri="{BB962C8B-B14F-4D97-AF65-F5344CB8AC3E}">
        <p14:creationId xmlns:p14="http://schemas.microsoft.com/office/powerpoint/2010/main" val="736951772"/>
      </p:ext>
    </p:extLst>
  </p:cSld>
  <p:clrMapOvr>
    <a:masterClrMapping/>
  </p:clrMapOvr>
  <p:transition spd="med">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DD4D3A-6934-0A41-B19C-BA54C8D3BF9F}"/>
              </a:ext>
            </a:extLst>
          </p:cNvPr>
          <p:cNvSpPr>
            <a:spLocks noGrp="1"/>
          </p:cNvSpPr>
          <p:nvPr>
            <p:ph type="title"/>
          </p:nvPr>
        </p:nvSpPr>
        <p:spPr>
          <a:xfrm>
            <a:off x="449049" y="-87749"/>
            <a:ext cx="10972800" cy="1143000"/>
          </a:xfrm>
        </p:spPr>
        <p:txBody>
          <a:bodyPr>
            <a:normAutofit/>
          </a:bodyPr>
          <a:lstStyle/>
          <a:p>
            <a:r>
              <a:rPr lang="en-US" sz="2667" b="1" dirty="0"/>
              <a:t>Genome-wide identification of active enhancer elements based on signature chromatin features</a:t>
            </a:r>
          </a:p>
        </p:txBody>
      </p:sp>
      <p:grpSp>
        <p:nvGrpSpPr>
          <p:cNvPr id="2" name="Group 1">
            <a:extLst>
              <a:ext uri="{FF2B5EF4-FFF2-40B4-BE49-F238E27FC236}">
                <a16:creationId xmlns:a16="http://schemas.microsoft.com/office/drawing/2014/main" id="{6A886E1F-03D3-F149-B08D-568A2F05A3C0}"/>
              </a:ext>
            </a:extLst>
          </p:cNvPr>
          <p:cNvGrpSpPr/>
          <p:nvPr/>
        </p:nvGrpSpPr>
        <p:grpSpPr>
          <a:xfrm>
            <a:off x="6573102" y="1301146"/>
            <a:ext cx="4433466" cy="4245261"/>
            <a:chOff x="4645654" y="806955"/>
            <a:chExt cx="3920733" cy="3754294"/>
          </a:xfrm>
        </p:grpSpPr>
        <p:grpSp>
          <p:nvGrpSpPr>
            <p:cNvPr id="49" name="Group 48">
              <a:extLst>
                <a:ext uri="{FF2B5EF4-FFF2-40B4-BE49-F238E27FC236}">
                  <a16:creationId xmlns:a16="http://schemas.microsoft.com/office/drawing/2014/main" id="{DE733D99-D57A-664A-A669-3BE3BBC684EC}"/>
                </a:ext>
              </a:extLst>
            </p:cNvPr>
            <p:cNvGrpSpPr/>
            <p:nvPr/>
          </p:nvGrpSpPr>
          <p:grpSpPr>
            <a:xfrm>
              <a:off x="4645654" y="806955"/>
              <a:ext cx="3920733" cy="3325738"/>
              <a:chOff x="4739173" y="1031525"/>
              <a:chExt cx="3920733" cy="3325738"/>
            </a:xfrm>
          </p:grpSpPr>
          <p:grpSp>
            <p:nvGrpSpPr>
              <p:cNvPr id="37" name="Group 36">
                <a:extLst>
                  <a:ext uri="{FF2B5EF4-FFF2-40B4-BE49-F238E27FC236}">
                    <a16:creationId xmlns:a16="http://schemas.microsoft.com/office/drawing/2014/main" id="{16400B58-9B9D-B640-BC9C-A345688F3D5E}"/>
                  </a:ext>
                </a:extLst>
              </p:cNvPr>
              <p:cNvGrpSpPr/>
              <p:nvPr/>
            </p:nvGrpSpPr>
            <p:grpSpPr>
              <a:xfrm>
                <a:off x="4739173" y="1031525"/>
                <a:ext cx="3920733" cy="3325738"/>
                <a:chOff x="4739173" y="1031525"/>
                <a:chExt cx="3920733" cy="3325738"/>
              </a:xfrm>
            </p:grpSpPr>
            <p:pic>
              <p:nvPicPr>
                <p:cNvPr id="6" name="Picture 5">
                  <a:extLst>
                    <a:ext uri="{FF2B5EF4-FFF2-40B4-BE49-F238E27FC236}">
                      <a16:creationId xmlns:a16="http://schemas.microsoft.com/office/drawing/2014/main" id="{91AFF023-0DDE-8441-B105-7994719DB6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82" b="12439"/>
                <a:stretch/>
              </p:blipFill>
              <p:spPr>
                <a:xfrm>
                  <a:off x="5291418" y="1031525"/>
                  <a:ext cx="3368488" cy="3089996"/>
                </a:xfrm>
                <a:prstGeom prst="rect">
                  <a:avLst/>
                </a:prstGeom>
              </p:spPr>
            </p:pic>
            <p:sp>
              <p:nvSpPr>
                <p:cNvPr id="29" name="TextBox 28">
                  <a:extLst>
                    <a:ext uri="{FF2B5EF4-FFF2-40B4-BE49-F238E27FC236}">
                      <a16:creationId xmlns:a16="http://schemas.microsoft.com/office/drawing/2014/main" id="{5C793EE5-35A2-9444-94F6-C678A0EF533A}"/>
                    </a:ext>
                  </a:extLst>
                </p:cNvPr>
                <p:cNvSpPr txBox="1"/>
                <p:nvPr/>
              </p:nvSpPr>
              <p:spPr>
                <a:xfrm>
                  <a:off x="5031771" y="1524376"/>
                  <a:ext cx="347599" cy="299400"/>
                </a:xfrm>
                <a:prstGeom prst="rect">
                  <a:avLst/>
                </a:prstGeom>
                <a:noFill/>
              </p:spPr>
              <p:txBody>
                <a:bodyPr wrap="none" rtlCol="0">
                  <a:spAutoFit/>
                </a:bodyPr>
                <a:lstStyle/>
                <a:p>
                  <a:r>
                    <a:rPr lang="en-US" sz="1600" dirty="0"/>
                    <a:t>35</a:t>
                  </a:r>
                </a:p>
              </p:txBody>
            </p:sp>
            <p:sp>
              <p:nvSpPr>
                <p:cNvPr id="30" name="TextBox 29">
                  <a:extLst>
                    <a:ext uri="{FF2B5EF4-FFF2-40B4-BE49-F238E27FC236}">
                      <a16:creationId xmlns:a16="http://schemas.microsoft.com/office/drawing/2014/main" id="{138FDA56-6018-1D48-8893-2127FD21765A}"/>
                    </a:ext>
                  </a:extLst>
                </p:cNvPr>
                <p:cNvSpPr txBox="1"/>
                <p:nvPr/>
              </p:nvSpPr>
              <p:spPr>
                <a:xfrm>
                  <a:off x="5110317" y="3726194"/>
                  <a:ext cx="255455" cy="299400"/>
                </a:xfrm>
                <a:prstGeom prst="rect">
                  <a:avLst/>
                </a:prstGeom>
                <a:noFill/>
              </p:spPr>
              <p:txBody>
                <a:bodyPr wrap="none" rtlCol="0">
                  <a:spAutoFit/>
                </a:bodyPr>
                <a:lstStyle/>
                <a:p>
                  <a:r>
                    <a:rPr lang="en-US" sz="1600" dirty="0"/>
                    <a:t>5</a:t>
                  </a:r>
                </a:p>
              </p:txBody>
            </p:sp>
            <p:sp>
              <p:nvSpPr>
                <p:cNvPr id="31" name="TextBox 30">
                  <a:extLst>
                    <a:ext uri="{FF2B5EF4-FFF2-40B4-BE49-F238E27FC236}">
                      <a16:creationId xmlns:a16="http://schemas.microsoft.com/office/drawing/2014/main" id="{518D1E50-B404-D94B-8874-A63767723CCE}"/>
                    </a:ext>
                  </a:extLst>
                </p:cNvPr>
                <p:cNvSpPr txBox="1"/>
                <p:nvPr/>
              </p:nvSpPr>
              <p:spPr>
                <a:xfrm>
                  <a:off x="6750236" y="4057863"/>
                  <a:ext cx="255455" cy="299400"/>
                </a:xfrm>
                <a:prstGeom prst="rect">
                  <a:avLst/>
                </a:prstGeom>
                <a:noFill/>
              </p:spPr>
              <p:txBody>
                <a:bodyPr wrap="none" rtlCol="0">
                  <a:spAutoFit/>
                </a:bodyPr>
                <a:lstStyle/>
                <a:p>
                  <a:r>
                    <a:rPr lang="en-US" sz="1600" dirty="0"/>
                    <a:t>0</a:t>
                  </a:r>
                </a:p>
              </p:txBody>
            </p:sp>
            <p:sp>
              <p:nvSpPr>
                <p:cNvPr id="32" name="TextBox 31">
                  <a:extLst>
                    <a:ext uri="{FF2B5EF4-FFF2-40B4-BE49-F238E27FC236}">
                      <a16:creationId xmlns:a16="http://schemas.microsoft.com/office/drawing/2014/main" id="{1C2C9492-384E-4A48-9A0D-63FE7F853693}"/>
                    </a:ext>
                  </a:extLst>
                </p:cNvPr>
                <p:cNvSpPr txBox="1"/>
                <p:nvPr/>
              </p:nvSpPr>
              <p:spPr>
                <a:xfrm>
                  <a:off x="8044950" y="4057863"/>
                  <a:ext cx="611276" cy="299400"/>
                </a:xfrm>
                <a:prstGeom prst="rect">
                  <a:avLst/>
                </a:prstGeom>
                <a:noFill/>
              </p:spPr>
              <p:txBody>
                <a:bodyPr wrap="none" rtlCol="0">
                  <a:spAutoFit/>
                </a:bodyPr>
                <a:lstStyle/>
                <a:p>
                  <a:r>
                    <a:rPr lang="en-US" sz="1600" dirty="0"/>
                    <a:t>2.5 kb</a:t>
                  </a:r>
                </a:p>
              </p:txBody>
            </p:sp>
            <p:sp>
              <p:nvSpPr>
                <p:cNvPr id="33" name="TextBox 32">
                  <a:extLst>
                    <a:ext uri="{FF2B5EF4-FFF2-40B4-BE49-F238E27FC236}">
                      <a16:creationId xmlns:a16="http://schemas.microsoft.com/office/drawing/2014/main" id="{11868B86-438F-7947-A7A7-3F23659127BF}"/>
                    </a:ext>
                  </a:extLst>
                </p:cNvPr>
                <p:cNvSpPr txBox="1"/>
                <p:nvPr/>
              </p:nvSpPr>
              <p:spPr>
                <a:xfrm>
                  <a:off x="5208991" y="4057863"/>
                  <a:ext cx="666562" cy="299400"/>
                </a:xfrm>
                <a:prstGeom prst="rect">
                  <a:avLst/>
                </a:prstGeom>
                <a:noFill/>
              </p:spPr>
              <p:txBody>
                <a:bodyPr wrap="none" rtlCol="0">
                  <a:spAutoFit/>
                </a:bodyPr>
                <a:lstStyle/>
                <a:p>
                  <a:r>
                    <a:rPr lang="en-US" sz="1600" dirty="0"/>
                    <a:t>-2.5 kb</a:t>
                  </a:r>
                </a:p>
              </p:txBody>
            </p:sp>
            <p:sp>
              <p:nvSpPr>
                <p:cNvPr id="34" name="TextBox 33">
                  <a:extLst>
                    <a:ext uri="{FF2B5EF4-FFF2-40B4-BE49-F238E27FC236}">
                      <a16:creationId xmlns:a16="http://schemas.microsoft.com/office/drawing/2014/main" id="{4B69B6B2-EFBF-4E4F-8322-2C06D05011FD}"/>
                    </a:ext>
                  </a:extLst>
                </p:cNvPr>
                <p:cNvSpPr txBox="1"/>
                <p:nvPr/>
              </p:nvSpPr>
              <p:spPr>
                <a:xfrm rot="16200000">
                  <a:off x="4536312" y="2499763"/>
                  <a:ext cx="813995" cy="408273"/>
                </a:xfrm>
                <a:prstGeom prst="rect">
                  <a:avLst/>
                </a:prstGeom>
                <a:noFill/>
              </p:spPr>
              <p:txBody>
                <a:bodyPr wrap="none" rtlCol="0">
                  <a:spAutoFit/>
                </a:bodyPr>
                <a:lstStyle/>
                <a:p>
                  <a:r>
                    <a:rPr lang="en-US" sz="2400" dirty="0"/>
                    <a:t>Signal</a:t>
                  </a:r>
                </a:p>
              </p:txBody>
            </p:sp>
            <p:sp>
              <p:nvSpPr>
                <p:cNvPr id="36" name="Rectangle 35">
                  <a:extLst>
                    <a:ext uri="{FF2B5EF4-FFF2-40B4-BE49-F238E27FC236}">
                      <a16:creationId xmlns:a16="http://schemas.microsoft.com/office/drawing/2014/main" id="{77B55C68-AC45-8D47-9583-1DCC4DF437C9}"/>
                    </a:ext>
                  </a:extLst>
                </p:cNvPr>
                <p:cNvSpPr/>
                <p:nvPr/>
              </p:nvSpPr>
              <p:spPr>
                <a:xfrm>
                  <a:off x="7288305" y="1450416"/>
                  <a:ext cx="1089212" cy="8846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38" name="TextBox 37">
                <a:extLst>
                  <a:ext uri="{FF2B5EF4-FFF2-40B4-BE49-F238E27FC236}">
                    <a16:creationId xmlns:a16="http://schemas.microsoft.com/office/drawing/2014/main" id="{D70DE301-233D-0542-B961-C61B2DB0E82F}"/>
                  </a:ext>
                </a:extLst>
              </p:cNvPr>
              <p:cNvSpPr txBox="1"/>
              <p:nvPr/>
            </p:nvSpPr>
            <p:spPr>
              <a:xfrm>
                <a:off x="7179086" y="1553045"/>
                <a:ext cx="625452" cy="408273"/>
              </a:xfrm>
              <a:prstGeom prst="rect">
                <a:avLst/>
              </a:prstGeom>
              <a:noFill/>
            </p:spPr>
            <p:txBody>
              <a:bodyPr wrap="none" rtlCol="0">
                <a:spAutoFit/>
              </a:bodyPr>
              <a:lstStyle/>
              <a:p>
                <a:r>
                  <a:rPr lang="en-US" sz="2400" dirty="0"/>
                  <a:t>DHS</a:t>
                </a:r>
              </a:p>
            </p:txBody>
          </p:sp>
          <p:sp>
            <p:nvSpPr>
              <p:cNvPr id="39" name="TextBox 38">
                <a:extLst>
                  <a:ext uri="{FF2B5EF4-FFF2-40B4-BE49-F238E27FC236}">
                    <a16:creationId xmlns:a16="http://schemas.microsoft.com/office/drawing/2014/main" id="{3D0A4915-40A5-0C46-A720-8FD306F4E064}"/>
                  </a:ext>
                </a:extLst>
              </p:cNvPr>
              <p:cNvSpPr txBox="1"/>
              <p:nvPr/>
            </p:nvSpPr>
            <p:spPr>
              <a:xfrm>
                <a:off x="7179086" y="1968827"/>
                <a:ext cx="1132958" cy="408273"/>
              </a:xfrm>
              <a:prstGeom prst="rect">
                <a:avLst/>
              </a:prstGeom>
              <a:noFill/>
            </p:spPr>
            <p:txBody>
              <a:bodyPr wrap="none" rtlCol="0">
                <a:spAutoFit/>
              </a:bodyPr>
              <a:lstStyle/>
              <a:p>
                <a:r>
                  <a:rPr lang="en-US" sz="2400" dirty="0"/>
                  <a:t>H3K27ac</a:t>
                </a:r>
              </a:p>
            </p:txBody>
          </p:sp>
          <p:sp>
            <p:nvSpPr>
              <p:cNvPr id="40" name="TextBox 39">
                <a:extLst>
                  <a:ext uri="{FF2B5EF4-FFF2-40B4-BE49-F238E27FC236}">
                    <a16:creationId xmlns:a16="http://schemas.microsoft.com/office/drawing/2014/main" id="{EBA546A1-4D37-4248-899E-C885824E967F}"/>
                  </a:ext>
                </a:extLst>
              </p:cNvPr>
              <p:cNvSpPr txBox="1"/>
              <p:nvPr/>
            </p:nvSpPr>
            <p:spPr>
              <a:xfrm>
                <a:off x="7179086" y="2384608"/>
                <a:ext cx="1240696" cy="408273"/>
              </a:xfrm>
              <a:prstGeom prst="rect">
                <a:avLst/>
              </a:prstGeom>
              <a:noFill/>
            </p:spPr>
            <p:txBody>
              <a:bodyPr wrap="none" rtlCol="0">
                <a:spAutoFit/>
              </a:bodyPr>
              <a:lstStyle/>
              <a:p>
                <a:r>
                  <a:rPr lang="en-US" sz="2400" dirty="0"/>
                  <a:t>H3K4me1</a:t>
                </a:r>
              </a:p>
            </p:txBody>
          </p:sp>
          <p:cxnSp>
            <p:nvCxnSpPr>
              <p:cNvPr id="42" name="Straight Arrow Connector 41">
                <a:extLst>
                  <a:ext uri="{FF2B5EF4-FFF2-40B4-BE49-F238E27FC236}">
                    <a16:creationId xmlns:a16="http://schemas.microsoft.com/office/drawing/2014/main" id="{58FC88A7-F69C-454A-9F96-1B19AF4A72BC}"/>
                  </a:ext>
                </a:extLst>
              </p:cNvPr>
              <p:cNvCxnSpPr>
                <a:cxnSpLocks/>
              </p:cNvCxnSpPr>
              <p:nvPr/>
            </p:nvCxnSpPr>
            <p:spPr>
              <a:xfrm flipH="1">
                <a:off x="7013450" y="1793479"/>
                <a:ext cx="178470" cy="5000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5A225E03-C205-4F49-910E-417FC269A4F3}"/>
                  </a:ext>
                </a:extLst>
              </p:cNvPr>
              <p:cNvCxnSpPr>
                <a:cxnSpLocks/>
              </p:cNvCxnSpPr>
              <p:nvPr/>
            </p:nvCxnSpPr>
            <p:spPr>
              <a:xfrm flipH="1">
                <a:off x="6959108" y="2281233"/>
                <a:ext cx="295183" cy="99984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15EB0FF8-C95C-8A41-A5C9-05FE6896198D}"/>
                  </a:ext>
                </a:extLst>
              </p:cNvPr>
              <p:cNvCxnSpPr>
                <a:cxnSpLocks/>
              </p:cNvCxnSpPr>
              <p:nvPr/>
            </p:nvCxnSpPr>
            <p:spPr>
              <a:xfrm flipH="1">
                <a:off x="7001937" y="2703900"/>
                <a:ext cx="295182" cy="68385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pic>
          <p:nvPicPr>
            <p:cNvPr id="69" name="Picture 68">
              <a:extLst>
                <a:ext uri="{FF2B5EF4-FFF2-40B4-BE49-F238E27FC236}">
                  <a16:creationId xmlns:a16="http://schemas.microsoft.com/office/drawing/2014/main" id="{A2A8F7C8-B474-3B4F-87FF-85467DBC884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87490" y="4088145"/>
              <a:ext cx="3001668" cy="473104"/>
            </a:xfrm>
            <a:prstGeom prst="rect">
              <a:avLst/>
            </a:prstGeom>
          </p:spPr>
        </p:pic>
      </p:grpSp>
      <p:pic>
        <p:nvPicPr>
          <p:cNvPr id="67" name="Picture 66">
            <a:extLst>
              <a:ext uri="{FF2B5EF4-FFF2-40B4-BE49-F238E27FC236}">
                <a16:creationId xmlns:a16="http://schemas.microsoft.com/office/drawing/2014/main" id="{9550B0B3-81C7-8948-9DC6-3A250C7BDA0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16253" y="1144308"/>
            <a:ext cx="3928137" cy="5252381"/>
          </a:xfrm>
          <a:prstGeom prst="rect">
            <a:avLst/>
          </a:prstGeom>
        </p:spPr>
      </p:pic>
      <p:grpSp>
        <p:nvGrpSpPr>
          <p:cNvPr id="5" name="Group 4">
            <a:extLst>
              <a:ext uri="{FF2B5EF4-FFF2-40B4-BE49-F238E27FC236}">
                <a16:creationId xmlns:a16="http://schemas.microsoft.com/office/drawing/2014/main" id="{23163D2F-A29A-9E44-9047-3061B9932A11}"/>
              </a:ext>
            </a:extLst>
          </p:cNvPr>
          <p:cNvGrpSpPr/>
          <p:nvPr/>
        </p:nvGrpSpPr>
        <p:grpSpPr>
          <a:xfrm>
            <a:off x="2759571" y="3517605"/>
            <a:ext cx="1982483" cy="2850540"/>
            <a:chOff x="2069678" y="2638203"/>
            <a:chExt cx="1486862" cy="2137905"/>
          </a:xfrm>
        </p:grpSpPr>
        <p:pic>
          <p:nvPicPr>
            <p:cNvPr id="71" name="Picture 70">
              <a:extLst>
                <a:ext uri="{FF2B5EF4-FFF2-40B4-BE49-F238E27FC236}">
                  <a16:creationId xmlns:a16="http://schemas.microsoft.com/office/drawing/2014/main" id="{B99C9BAB-F138-4643-AC94-4E19657CA0A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rot="1800000">
              <a:off x="2069678" y="4545186"/>
              <a:ext cx="293387" cy="230922"/>
            </a:xfrm>
            <a:prstGeom prst="rect">
              <a:avLst/>
            </a:prstGeom>
          </p:spPr>
        </p:pic>
        <p:grpSp>
          <p:nvGrpSpPr>
            <p:cNvPr id="4" name="Group 3">
              <a:extLst>
                <a:ext uri="{FF2B5EF4-FFF2-40B4-BE49-F238E27FC236}">
                  <a16:creationId xmlns:a16="http://schemas.microsoft.com/office/drawing/2014/main" id="{E1932C97-D6E1-0747-9086-1D42BD3ADE77}"/>
                </a:ext>
              </a:extLst>
            </p:cNvPr>
            <p:cNvGrpSpPr/>
            <p:nvPr/>
          </p:nvGrpSpPr>
          <p:grpSpPr>
            <a:xfrm>
              <a:off x="2385240" y="2638203"/>
              <a:ext cx="1171300" cy="525019"/>
              <a:chOff x="2385240" y="2638203"/>
              <a:chExt cx="1171300" cy="525019"/>
            </a:xfrm>
          </p:grpSpPr>
          <p:pic>
            <p:nvPicPr>
              <p:cNvPr id="10" name="Picture 9">
                <a:extLst>
                  <a:ext uri="{FF2B5EF4-FFF2-40B4-BE49-F238E27FC236}">
                    <a16:creationId xmlns:a16="http://schemas.microsoft.com/office/drawing/2014/main" id="{5D84F92B-C42B-604C-A704-7C7181B9786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85240" y="2638203"/>
                <a:ext cx="990278" cy="490926"/>
              </a:xfrm>
              <a:prstGeom prst="rect">
                <a:avLst/>
              </a:prstGeom>
            </p:spPr>
          </p:pic>
          <p:sp>
            <p:nvSpPr>
              <p:cNvPr id="18" name="TextBox 17">
                <a:extLst>
                  <a:ext uri="{FF2B5EF4-FFF2-40B4-BE49-F238E27FC236}">
                    <a16:creationId xmlns:a16="http://schemas.microsoft.com/office/drawing/2014/main" id="{F9BA2FF3-1C60-5E41-BD8E-D05DB586BB3C}"/>
                  </a:ext>
                </a:extLst>
              </p:cNvPr>
              <p:cNvSpPr txBox="1"/>
              <p:nvPr/>
            </p:nvSpPr>
            <p:spPr>
              <a:xfrm rot="5400000">
                <a:off x="3179514" y="2786195"/>
                <a:ext cx="523220" cy="230833"/>
              </a:xfrm>
              <a:prstGeom prst="rect">
                <a:avLst/>
              </a:prstGeom>
              <a:noFill/>
            </p:spPr>
            <p:txBody>
              <a:bodyPr wrap="none" rtlCol="0">
                <a:spAutoFit/>
              </a:bodyPr>
              <a:lstStyle/>
              <a:p>
                <a:r>
                  <a:rPr lang="en-US" sz="1400" dirty="0"/>
                  <a:t>RUNX1</a:t>
                </a:r>
              </a:p>
            </p:txBody>
          </p:sp>
        </p:grpSp>
      </p:grpSp>
    </p:spTree>
    <p:extLst>
      <p:ext uri="{BB962C8B-B14F-4D97-AF65-F5344CB8AC3E}">
        <p14:creationId xmlns:p14="http://schemas.microsoft.com/office/powerpoint/2010/main" val="2414468278"/>
      </p:ext>
    </p:extLst>
  </p:cSld>
  <p:clrMapOvr>
    <a:masterClrMapping/>
  </p:clrMapOvr>
  <p:transition spd="med">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9DE9B78-DECA-FE4C-949F-C2D760DFCB41}"/>
              </a:ext>
            </a:extLst>
          </p:cNvPr>
          <p:cNvGrpSpPr/>
          <p:nvPr/>
        </p:nvGrpSpPr>
        <p:grpSpPr>
          <a:xfrm>
            <a:off x="1168906" y="978546"/>
            <a:ext cx="9830372" cy="4892636"/>
            <a:chOff x="1393577" y="1364477"/>
            <a:chExt cx="6436340" cy="3203406"/>
          </a:xfrm>
        </p:grpSpPr>
        <p:pic>
          <p:nvPicPr>
            <p:cNvPr id="4" name="Picture 3" descr="220px-Kabuki_syndrome.jpg">
              <a:extLst>
                <a:ext uri="{FF2B5EF4-FFF2-40B4-BE49-F238E27FC236}">
                  <a16:creationId xmlns:a16="http://schemas.microsoft.com/office/drawing/2014/main" id="{D1E15962-0F45-5041-89B8-EF297D57D35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94286" y="1804552"/>
              <a:ext cx="1482842" cy="1860293"/>
            </a:xfrm>
            <a:prstGeom prst="rect">
              <a:avLst/>
            </a:prstGeom>
          </p:spPr>
        </p:pic>
        <p:grpSp>
          <p:nvGrpSpPr>
            <p:cNvPr id="6" name="Group 5">
              <a:extLst>
                <a:ext uri="{FF2B5EF4-FFF2-40B4-BE49-F238E27FC236}">
                  <a16:creationId xmlns:a16="http://schemas.microsoft.com/office/drawing/2014/main" id="{6C6484A5-0154-204A-BBE9-D5931C71AC28}"/>
                </a:ext>
              </a:extLst>
            </p:cNvPr>
            <p:cNvGrpSpPr/>
            <p:nvPr/>
          </p:nvGrpSpPr>
          <p:grpSpPr>
            <a:xfrm>
              <a:off x="3637122" y="1717723"/>
              <a:ext cx="2035146" cy="2850159"/>
              <a:chOff x="535887" y="110427"/>
              <a:chExt cx="2050937" cy="2872274"/>
            </a:xfrm>
          </p:grpSpPr>
          <p:pic>
            <p:nvPicPr>
              <p:cNvPr id="7" name="Picture 6">
                <a:extLst>
                  <a:ext uri="{FF2B5EF4-FFF2-40B4-BE49-F238E27FC236}">
                    <a16:creationId xmlns:a16="http://schemas.microsoft.com/office/drawing/2014/main" id="{0A6B592A-48FB-6843-956B-1F8C3A85D5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9981" y="197930"/>
                <a:ext cx="1402747" cy="1963409"/>
              </a:xfrm>
              <a:prstGeom prst="rect">
                <a:avLst/>
              </a:prstGeom>
            </p:spPr>
          </p:pic>
          <p:sp>
            <p:nvSpPr>
              <p:cNvPr id="9" name="Rectangle 8">
                <a:extLst>
                  <a:ext uri="{FF2B5EF4-FFF2-40B4-BE49-F238E27FC236}">
                    <a16:creationId xmlns:a16="http://schemas.microsoft.com/office/drawing/2014/main" id="{42F60190-C851-8845-90BA-4DF2EE99409F}"/>
                  </a:ext>
                </a:extLst>
              </p:cNvPr>
              <p:cNvSpPr/>
              <p:nvPr/>
            </p:nvSpPr>
            <p:spPr>
              <a:xfrm>
                <a:off x="535887" y="110427"/>
                <a:ext cx="2050937" cy="287227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6" name="Rectangle 15">
              <a:extLst>
                <a:ext uri="{FF2B5EF4-FFF2-40B4-BE49-F238E27FC236}">
                  <a16:creationId xmlns:a16="http://schemas.microsoft.com/office/drawing/2014/main" id="{2A9C1B2C-AED6-264F-8AF5-B12489BC56D1}"/>
                </a:ext>
              </a:extLst>
            </p:cNvPr>
            <p:cNvSpPr/>
            <p:nvPr/>
          </p:nvSpPr>
          <p:spPr>
            <a:xfrm>
              <a:off x="1418134" y="1717723"/>
              <a:ext cx="2035147" cy="28501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3" name="Group 2">
              <a:extLst>
                <a:ext uri="{FF2B5EF4-FFF2-40B4-BE49-F238E27FC236}">
                  <a16:creationId xmlns:a16="http://schemas.microsoft.com/office/drawing/2014/main" id="{1D5BF4BA-AE84-8E43-A4DC-4A6743B6DE07}"/>
                </a:ext>
              </a:extLst>
            </p:cNvPr>
            <p:cNvGrpSpPr/>
            <p:nvPr/>
          </p:nvGrpSpPr>
          <p:grpSpPr>
            <a:xfrm>
              <a:off x="5794770" y="1364477"/>
              <a:ext cx="2035147" cy="3203405"/>
              <a:chOff x="6594501" y="1385043"/>
              <a:chExt cx="2035147" cy="3203405"/>
            </a:xfrm>
          </p:grpSpPr>
          <p:pic>
            <p:nvPicPr>
              <p:cNvPr id="10" name="Picture 9" descr="Type-2-Diabetes.jpg">
                <a:extLst>
                  <a:ext uri="{FF2B5EF4-FFF2-40B4-BE49-F238E27FC236}">
                    <a16:creationId xmlns:a16="http://schemas.microsoft.com/office/drawing/2014/main" id="{1FCB338B-2C29-B645-8747-93AEBF8331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34605" y="2134705"/>
                <a:ext cx="1969359" cy="1338206"/>
              </a:xfrm>
              <a:prstGeom prst="rect">
                <a:avLst/>
              </a:prstGeom>
            </p:spPr>
          </p:pic>
          <p:sp>
            <p:nvSpPr>
              <p:cNvPr id="20" name="Rectangle 19">
                <a:extLst>
                  <a:ext uri="{FF2B5EF4-FFF2-40B4-BE49-F238E27FC236}">
                    <a16:creationId xmlns:a16="http://schemas.microsoft.com/office/drawing/2014/main" id="{3628E029-4BDF-294D-B527-DE5D8CFC1C1D}"/>
                  </a:ext>
                </a:extLst>
              </p:cNvPr>
              <p:cNvSpPr/>
              <p:nvPr/>
            </p:nvSpPr>
            <p:spPr>
              <a:xfrm>
                <a:off x="6594501" y="1742833"/>
                <a:ext cx="2035147" cy="284561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144D083C-DA37-DB44-918C-D23D9D616265}"/>
                  </a:ext>
                </a:extLst>
              </p:cNvPr>
              <p:cNvSpPr txBox="1"/>
              <p:nvPr/>
            </p:nvSpPr>
            <p:spPr>
              <a:xfrm>
                <a:off x="6682311" y="1385043"/>
                <a:ext cx="1776045" cy="302271"/>
              </a:xfrm>
              <a:prstGeom prst="rect">
                <a:avLst/>
              </a:prstGeom>
              <a:noFill/>
            </p:spPr>
            <p:txBody>
              <a:bodyPr wrap="square" rtlCol="0">
                <a:spAutoFit/>
              </a:bodyPr>
              <a:lstStyle/>
              <a:p>
                <a:pPr algn="ctr"/>
                <a:r>
                  <a:rPr lang="en-US" sz="2400" b="1" dirty="0"/>
                  <a:t>Type II diabetes</a:t>
                </a:r>
              </a:p>
            </p:txBody>
          </p:sp>
        </p:grpSp>
        <p:sp>
          <p:nvSpPr>
            <p:cNvPr id="22" name="TextBox 21">
              <a:extLst>
                <a:ext uri="{FF2B5EF4-FFF2-40B4-BE49-F238E27FC236}">
                  <a16:creationId xmlns:a16="http://schemas.microsoft.com/office/drawing/2014/main" id="{173145BD-D306-2B4F-985B-98BABAD029C7}"/>
                </a:ext>
              </a:extLst>
            </p:cNvPr>
            <p:cNvSpPr txBox="1"/>
            <p:nvPr/>
          </p:nvSpPr>
          <p:spPr>
            <a:xfrm>
              <a:off x="1393577" y="1364477"/>
              <a:ext cx="2010442" cy="302271"/>
            </a:xfrm>
            <a:prstGeom prst="rect">
              <a:avLst/>
            </a:prstGeom>
            <a:noFill/>
          </p:spPr>
          <p:txBody>
            <a:bodyPr wrap="square" rtlCol="0">
              <a:spAutoFit/>
            </a:bodyPr>
            <a:lstStyle/>
            <a:p>
              <a:pPr algn="ctr"/>
              <a:r>
                <a:rPr lang="en-US" sz="2400" b="1" dirty="0"/>
                <a:t>Kabuki syndrome</a:t>
              </a:r>
            </a:p>
          </p:txBody>
        </p:sp>
        <p:sp>
          <p:nvSpPr>
            <p:cNvPr id="23" name="TextBox 22">
              <a:extLst>
                <a:ext uri="{FF2B5EF4-FFF2-40B4-BE49-F238E27FC236}">
                  <a16:creationId xmlns:a16="http://schemas.microsoft.com/office/drawing/2014/main" id="{C321DD30-9343-7F4D-83DC-7E43F941AECC}"/>
                </a:ext>
              </a:extLst>
            </p:cNvPr>
            <p:cNvSpPr txBox="1"/>
            <p:nvPr/>
          </p:nvSpPr>
          <p:spPr>
            <a:xfrm>
              <a:off x="3637122" y="1364477"/>
              <a:ext cx="1894099" cy="302271"/>
            </a:xfrm>
            <a:prstGeom prst="rect">
              <a:avLst/>
            </a:prstGeom>
            <a:noFill/>
          </p:spPr>
          <p:txBody>
            <a:bodyPr wrap="square" rtlCol="0">
              <a:spAutoFit/>
            </a:bodyPr>
            <a:lstStyle/>
            <a:p>
              <a:pPr algn="ctr"/>
              <a:r>
                <a:rPr lang="en-US" sz="2400" b="1" dirty="0"/>
                <a:t>Preaxial Polydactyly</a:t>
              </a:r>
            </a:p>
          </p:txBody>
        </p:sp>
      </p:grpSp>
      <p:sp>
        <p:nvSpPr>
          <p:cNvPr id="27" name="TextBox 26">
            <a:extLst>
              <a:ext uri="{FF2B5EF4-FFF2-40B4-BE49-F238E27FC236}">
                <a16:creationId xmlns:a16="http://schemas.microsoft.com/office/drawing/2014/main" id="{85FA6EBA-B547-AB4F-BDF3-A4E6EF77AF5F}"/>
              </a:ext>
            </a:extLst>
          </p:cNvPr>
          <p:cNvSpPr txBox="1"/>
          <p:nvPr/>
        </p:nvSpPr>
        <p:spPr>
          <a:xfrm>
            <a:off x="4221401" y="176271"/>
            <a:ext cx="3593484" cy="584775"/>
          </a:xfrm>
          <a:prstGeom prst="rect">
            <a:avLst/>
          </a:prstGeom>
          <a:noFill/>
        </p:spPr>
        <p:txBody>
          <a:bodyPr wrap="none" rtlCol="0">
            <a:spAutoFit/>
          </a:bodyPr>
          <a:lstStyle/>
          <a:p>
            <a:r>
              <a:rPr lang="en-US" sz="3200" b="1" dirty="0"/>
              <a:t>”</a:t>
            </a:r>
            <a:r>
              <a:rPr lang="en-US" sz="3200" b="1" dirty="0" err="1"/>
              <a:t>Enhanceropathies</a:t>
            </a:r>
            <a:r>
              <a:rPr lang="en-US" sz="3200" b="1" dirty="0"/>
              <a:t>”</a:t>
            </a:r>
          </a:p>
        </p:txBody>
      </p:sp>
      <p:sp>
        <p:nvSpPr>
          <p:cNvPr id="5" name="TextBox 4">
            <a:extLst>
              <a:ext uri="{FF2B5EF4-FFF2-40B4-BE49-F238E27FC236}">
                <a16:creationId xmlns:a16="http://schemas.microsoft.com/office/drawing/2014/main" id="{9F85CDA7-246D-9746-BF4D-A4B66B07D055}"/>
              </a:ext>
            </a:extLst>
          </p:cNvPr>
          <p:cNvSpPr txBox="1"/>
          <p:nvPr/>
        </p:nvSpPr>
        <p:spPr>
          <a:xfrm>
            <a:off x="8256122" y="6013137"/>
            <a:ext cx="3973011" cy="830997"/>
          </a:xfrm>
          <a:prstGeom prst="rect">
            <a:avLst/>
          </a:prstGeom>
          <a:noFill/>
        </p:spPr>
        <p:txBody>
          <a:bodyPr wrap="none" rtlCol="0">
            <a:spAutoFit/>
          </a:bodyPr>
          <a:lstStyle/>
          <a:p>
            <a:r>
              <a:rPr lang="en-US" sz="1600" dirty="0" err="1"/>
              <a:t>Karnuta</a:t>
            </a:r>
            <a:r>
              <a:rPr lang="en-US" sz="1600" dirty="0"/>
              <a:t> and </a:t>
            </a:r>
            <a:r>
              <a:rPr lang="en-US" sz="1600" dirty="0" err="1"/>
              <a:t>Scacheri</a:t>
            </a:r>
            <a:r>
              <a:rPr lang="en-US" sz="1600" dirty="0"/>
              <a:t>, </a:t>
            </a:r>
            <a:r>
              <a:rPr lang="en-US" sz="1600" i="1" dirty="0"/>
              <a:t>HMG</a:t>
            </a:r>
            <a:r>
              <a:rPr lang="en-US" sz="1600" dirty="0"/>
              <a:t> 2018</a:t>
            </a:r>
          </a:p>
          <a:p>
            <a:r>
              <a:rPr lang="en-US" sz="1600" dirty="0" err="1"/>
              <a:t>Scacheri</a:t>
            </a:r>
            <a:r>
              <a:rPr lang="en-US" sz="1600" dirty="0"/>
              <a:t> and </a:t>
            </a:r>
            <a:r>
              <a:rPr lang="en-US" sz="1600" dirty="0" err="1"/>
              <a:t>Scacheri</a:t>
            </a:r>
            <a:r>
              <a:rPr lang="en-US" sz="1600" dirty="0"/>
              <a:t>, </a:t>
            </a:r>
            <a:r>
              <a:rPr lang="en-US" sz="1600" i="1" dirty="0" err="1"/>
              <a:t>Curr</a:t>
            </a:r>
            <a:r>
              <a:rPr lang="en-US" sz="1600" i="1" dirty="0"/>
              <a:t> </a:t>
            </a:r>
            <a:r>
              <a:rPr lang="en-US" sz="1600" i="1" dirty="0" err="1"/>
              <a:t>Opin</a:t>
            </a:r>
            <a:r>
              <a:rPr lang="en-US" sz="1600" i="1" dirty="0"/>
              <a:t> </a:t>
            </a:r>
            <a:r>
              <a:rPr lang="en-US" sz="1600" i="1" dirty="0" err="1"/>
              <a:t>Pediatr</a:t>
            </a:r>
            <a:r>
              <a:rPr lang="en-US" sz="1600" i="1" dirty="0"/>
              <a:t> </a:t>
            </a:r>
            <a:r>
              <a:rPr lang="en-US" sz="1600" dirty="0"/>
              <a:t>2015</a:t>
            </a:r>
          </a:p>
          <a:p>
            <a:r>
              <a:rPr lang="en-US" sz="1600" dirty="0" err="1"/>
              <a:t>Corradin</a:t>
            </a:r>
            <a:r>
              <a:rPr lang="en-US" sz="1600" dirty="0"/>
              <a:t> and </a:t>
            </a:r>
            <a:r>
              <a:rPr lang="en-US" sz="1600" dirty="0" err="1"/>
              <a:t>Scacheri</a:t>
            </a:r>
            <a:r>
              <a:rPr lang="en-US" sz="1600" dirty="0"/>
              <a:t>, </a:t>
            </a:r>
            <a:r>
              <a:rPr lang="en-US" sz="1600" i="1" dirty="0"/>
              <a:t>Genome Med </a:t>
            </a:r>
            <a:r>
              <a:rPr lang="en-US" sz="1600" dirty="0"/>
              <a:t>2014</a:t>
            </a:r>
          </a:p>
        </p:txBody>
      </p:sp>
      <p:cxnSp>
        <p:nvCxnSpPr>
          <p:cNvPr id="19" name="Straight Connector 18">
            <a:extLst>
              <a:ext uri="{FF2B5EF4-FFF2-40B4-BE49-F238E27FC236}">
                <a16:creationId xmlns:a16="http://schemas.microsoft.com/office/drawing/2014/main" id="{0BB02C8F-052C-8B45-B558-1B1C77185BF2}"/>
              </a:ext>
            </a:extLst>
          </p:cNvPr>
          <p:cNvCxnSpPr/>
          <p:nvPr/>
        </p:nvCxnSpPr>
        <p:spPr>
          <a:xfrm>
            <a:off x="4638464" y="5496595"/>
            <a:ext cx="2892659" cy="0"/>
          </a:xfrm>
          <a:prstGeom prst="line">
            <a:avLst/>
          </a:prstGeom>
          <a:ln w="1270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4359C1E-9EE7-A643-8C69-9B2F883D39E7}"/>
              </a:ext>
            </a:extLst>
          </p:cNvPr>
          <p:cNvCxnSpPr/>
          <p:nvPr/>
        </p:nvCxnSpPr>
        <p:spPr>
          <a:xfrm flipV="1">
            <a:off x="6152417" y="5213304"/>
            <a:ext cx="0" cy="31131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C2F26CE-A9C3-FD4C-8A39-7B7B84F27907}"/>
              </a:ext>
            </a:extLst>
          </p:cNvPr>
          <p:cNvCxnSpPr/>
          <p:nvPr/>
        </p:nvCxnSpPr>
        <p:spPr>
          <a:xfrm>
            <a:off x="6151990" y="5213303"/>
            <a:ext cx="357671"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3" name="Freeform 32">
            <a:extLst>
              <a:ext uri="{FF2B5EF4-FFF2-40B4-BE49-F238E27FC236}">
                <a16:creationId xmlns:a16="http://schemas.microsoft.com/office/drawing/2014/main" id="{B56A84E8-11C9-BA42-899A-D59AD4E31534}"/>
              </a:ext>
            </a:extLst>
          </p:cNvPr>
          <p:cNvSpPr/>
          <p:nvPr/>
        </p:nvSpPr>
        <p:spPr>
          <a:xfrm>
            <a:off x="5483619" y="4913340"/>
            <a:ext cx="793919" cy="209813"/>
          </a:xfrm>
          <a:custGeom>
            <a:avLst/>
            <a:gdLst>
              <a:gd name="connsiteX0" fmla="*/ 0 w 2266977"/>
              <a:gd name="connsiteY0" fmla="*/ 577857 h 577857"/>
              <a:gd name="connsiteX1" fmla="*/ 1227946 w 2266977"/>
              <a:gd name="connsiteY1" fmla="*/ 562 h 577857"/>
              <a:gd name="connsiteX2" fmla="*/ 2266977 w 2266977"/>
              <a:gd name="connsiteY2" fmla="*/ 462398 h 577857"/>
            </a:gdLst>
            <a:ahLst/>
            <a:cxnLst>
              <a:cxn ang="0">
                <a:pos x="connsiteX0" y="connsiteY0"/>
              </a:cxn>
              <a:cxn ang="0">
                <a:pos x="connsiteX1" y="connsiteY1"/>
              </a:cxn>
              <a:cxn ang="0">
                <a:pos x="connsiteX2" y="connsiteY2"/>
              </a:cxn>
            </a:cxnLst>
            <a:rect l="l" t="t" r="r" b="b"/>
            <a:pathLst>
              <a:path w="2266977" h="577857">
                <a:moveTo>
                  <a:pt x="0" y="577857"/>
                </a:moveTo>
                <a:cubicBezTo>
                  <a:pt x="425058" y="298831"/>
                  <a:pt x="850117" y="19805"/>
                  <a:pt x="1227946" y="562"/>
                </a:cubicBezTo>
                <a:cubicBezTo>
                  <a:pt x="1605775" y="-18681"/>
                  <a:pt x="2266977" y="462398"/>
                  <a:pt x="2266977" y="462398"/>
                </a:cubicBezTo>
              </a:path>
            </a:pathLst>
          </a:custGeom>
          <a:ln w="12700">
            <a:solidFill>
              <a:schemeClr val="tx1"/>
            </a:solidFill>
            <a:prstDash val="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ectangle 36">
            <a:extLst>
              <a:ext uri="{FF2B5EF4-FFF2-40B4-BE49-F238E27FC236}">
                <a16:creationId xmlns:a16="http://schemas.microsoft.com/office/drawing/2014/main" id="{41BD7AF5-43D5-0546-A96A-6AD4750EFC8B}"/>
              </a:ext>
            </a:extLst>
          </p:cNvPr>
          <p:cNvSpPr/>
          <p:nvPr/>
        </p:nvSpPr>
        <p:spPr>
          <a:xfrm>
            <a:off x="6152425" y="5396558"/>
            <a:ext cx="1286151" cy="194572"/>
          </a:xfrm>
          <a:prstGeom prst="rect">
            <a:avLst/>
          </a:prstGeom>
          <a:solidFill>
            <a:srgbClr val="00B0F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SHH</a:t>
            </a:r>
          </a:p>
        </p:txBody>
      </p:sp>
      <p:sp>
        <p:nvSpPr>
          <p:cNvPr id="40" name="Rectangle 39">
            <a:extLst>
              <a:ext uri="{FF2B5EF4-FFF2-40B4-BE49-F238E27FC236}">
                <a16:creationId xmlns:a16="http://schemas.microsoft.com/office/drawing/2014/main" id="{32B5DAA3-6A89-9A4E-B732-426C5402673E}"/>
              </a:ext>
            </a:extLst>
          </p:cNvPr>
          <p:cNvSpPr/>
          <p:nvPr/>
        </p:nvSpPr>
        <p:spPr>
          <a:xfrm>
            <a:off x="4943294" y="5393700"/>
            <a:ext cx="134769" cy="197429"/>
          </a:xfrm>
          <a:prstGeom prst="rect">
            <a:avLst/>
          </a:prstGeom>
          <a:solidFill>
            <a:srgbClr val="00B0F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41" name="Rectangle 40">
            <a:extLst>
              <a:ext uri="{FF2B5EF4-FFF2-40B4-BE49-F238E27FC236}">
                <a16:creationId xmlns:a16="http://schemas.microsoft.com/office/drawing/2014/main" id="{A7EFA744-6031-B549-A073-433093D046A9}"/>
              </a:ext>
            </a:extLst>
          </p:cNvPr>
          <p:cNvSpPr/>
          <p:nvPr/>
        </p:nvSpPr>
        <p:spPr>
          <a:xfrm>
            <a:off x="5221798" y="5393700"/>
            <a:ext cx="155925" cy="197429"/>
          </a:xfrm>
          <a:prstGeom prst="rect">
            <a:avLst/>
          </a:prstGeom>
          <a:solidFill>
            <a:srgbClr val="00B0F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42" name="Rectangle 41">
            <a:extLst>
              <a:ext uri="{FF2B5EF4-FFF2-40B4-BE49-F238E27FC236}">
                <a16:creationId xmlns:a16="http://schemas.microsoft.com/office/drawing/2014/main" id="{79A7EBC0-DB6A-2A41-8B02-06939A95EF7C}"/>
              </a:ext>
            </a:extLst>
          </p:cNvPr>
          <p:cNvSpPr/>
          <p:nvPr/>
        </p:nvSpPr>
        <p:spPr>
          <a:xfrm>
            <a:off x="5562914" y="5393700"/>
            <a:ext cx="134769" cy="197429"/>
          </a:xfrm>
          <a:prstGeom prst="rect">
            <a:avLst/>
          </a:prstGeom>
          <a:solidFill>
            <a:srgbClr val="00B0F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8" name="TextBox 7">
            <a:extLst>
              <a:ext uri="{FF2B5EF4-FFF2-40B4-BE49-F238E27FC236}">
                <a16:creationId xmlns:a16="http://schemas.microsoft.com/office/drawing/2014/main" id="{378BFE32-C7A8-F44E-AC93-78A267D330DF}"/>
              </a:ext>
            </a:extLst>
          </p:cNvPr>
          <p:cNvSpPr txBox="1"/>
          <p:nvPr/>
        </p:nvSpPr>
        <p:spPr>
          <a:xfrm>
            <a:off x="5155354" y="5213304"/>
            <a:ext cx="317716" cy="461665"/>
          </a:xfrm>
          <a:prstGeom prst="rect">
            <a:avLst/>
          </a:prstGeom>
          <a:noFill/>
        </p:spPr>
        <p:txBody>
          <a:bodyPr wrap="none" rtlCol="0">
            <a:spAutoFit/>
          </a:bodyPr>
          <a:lstStyle/>
          <a:p>
            <a:r>
              <a:rPr lang="en-US" sz="2400" dirty="0"/>
              <a:t>x</a:t>
            </a:r>
          </a:p>
        </p:txBody>
      </p:sp>
      <p:cxnSp>
        <p:nvCxnSpPr>
          <p:cNvPr id="44" name="Straight Connector 43">
            <a:extLst>
              <a:ext uri="{FF2B5EF4-FFF2-40B4-BE49-F238E27FC236}">
                <a16:creationId xmlns:a16="http://schemas.microsoft.com/office/drawing/2014/main" id="{1BCA0A41-15CE-F54D-8857-08F0865B3F31}"/>
              </a:ext>
            </a:extLst>
          </p:cNvPr>
          <p:cNvCxnSpPr/>
          <p:nvPr/>
        </p:nvCxnSpPr>
        <p:spPr>
          <a:xfrm flipV="1">
            <a:off x="2221393" y="5210447"/>
            <a:ext cx="0" cy="31131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C36A57E-04FF-8347-BBA0-DF0D8CF490D3}"/>
              </a:ext>
            </a:extLst>
          </p:cNvPr>
          <p:cNvCxnSpPr/>
          <p:nvPr/>
        </p:nvCxnSpPr>
        <p:spPr>
          <a:xfrm>
            <a:off x="2212319" y="5210445"/>
            <a:ext cx="357671"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DC630BB1-6C6B-1B42-8E7C-98E0C168B1E4}"/>
              </a:ext>
            </a:extLst>
          </p:cNvPr>
          <p:cNvCxnSpPr>
            <a:cxnSpLocks/>
          </p:cNvCxnSpPr>
          <p:nvPr/>
        </p:nvCxnSpPr>
        <p:spPr>
          <a:xfrm>
            <a:off x="1766659" y="5489558"/>
            <a:ext cx="1833440" cy="4180"/>
          </a:xfrm>
          <a:prstGeom prst="line">
            <a:avLst/>
          </a:prstGeom>
          <a:ln w="127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596335BA-D5CE-0A47-88C8-6DAA8BEF7B87}"/>
              </a:ext>
            </a:extLst>
          </p:cNvPr>
          <p:cNvSpPr/>
          <p:nvPr/>
        </p:nvSpPr>
        <p:spPr>
          <a:xfrm>
            <a:off x="2221401" y="5393701"/>
            <a:ext cx="1286151" cy="194572"/>
          </a:xfrm>
          <a:prstGeom prst="rect">
            <a:avLst/>
          </a:prstGeom>
          <a:solidFill>
            <a:srgbClr val="00B0F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MLL</a:t>
            </a:r>
          </a:p>
        </p:txBody>
      </p:sp>
      <p:sp>
        <p:nvSpPr>
          <p:cNvPr id="51" name="TextBox 50">
            <a:extLst>
              <a:ext uri="{FF2B5EF4-FFF2-40B4-BE49-F238E27FC236}">
                <a16:creationId xmlns:a16="http://schemas.microsoft.com/office/drawing/2014/main" id="{E9631C25-BF85-8D44-A041-D5BC29961B83}"/>
              </a:ext>
            </a:extLst>
          </p:cNvPr>
          <p:cNvSpPr txBox="1"/>
          <p:nvPr/>
        </p:nvSpPr>
        <p:spPr>
          <a:xfrm>
            <a:off x="3171038" y="5213304"/>
            <a:ext cx="317716" cy="461665"/>
          </a:xfrm>
          <a:prstGeom prst="rect">
            <a:avLst/>
          </a:prstGeom>
          <a:noFill/>
        </p:spPr>
        <p:txBody>
          <a:bodyPr wrap="none" rtlCol="0">
            <a:spAutoFit/>
          </a:bodyPr>
          <a:lstStyle/>
          <a:p>
            <a:r>
              <a:rPr lang="en-US" sz="2400" dirty="0"/>
              <a:t>x</a:t>
            </a:r>
          </a:p>
        </p:txBody>
      </p:sp>
      <p:cxnSp>
        <p:nvCxnSpPr>
          <p:cNvPr id="52" name="Straight Connector 51">
            <a:extLst>
              <a:ext uri="{FF2B5EF4-FFF2-40B4-BE49-F238E27FC236}">
                <a16:creationId xmlns:a16="http://schemas.microsoft.com/office/drawing/2014/main" id="{E1F55BEC-D9C4-EA4F-9122-92B432D43322}"/>
              </a:ext>
            </a:extLst>
          </p:cNvPr>
          <p:cNvCxnSpPr/>
          <p:nvPr/>
        </p:nvCxnSpPr>
        <p:spPr>
          <a:xfrm>
            <a:off x="7987760" y="5492308"/>
            <a:ext cx="2892659" cy="0"/>
          </a:xfrm>
          <a:prstGeom prst="line">
            <a:avLst/>
          </a:prstGeom>
          <a:ln w="1270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FFF31B1-DC85-6348-950B-53E61D897C20}"/>
              </a:ext>
            </a:extLst>
          </p:cNvPr>
          <p:cNvCxnSpPr/>
          <p:nvPr/>
        </p:nvCxnSpPr>
        <p:spPr>
          <a:xfrm flipV="1">
            <a:off x="9501713" y="5209018"/>
            <a:ext cx="0" cy="31131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70A6FB2-0278-9144-ABBF-747BB83A2397}"/>
              </a:ext>
            </a:extLst>
          </p:cNvPr>
          <p:cNvCxnSpPr/>
          <p:nvPr/>
        </p:nvCxnSpPr>
        <p:spPr>
          <a:xfrm>
            <a:off x="9492639" y="5209016"/>
            <a:ext cx="357671"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5" name="Freeform 54">
            <a:extLst>
              <a:ext uri="{FF2B5EF4-FFF2-40B4-BE49-F238E27FC236}">
                <a16:creationId xmlns:a16="http://schemas.microsoft.com/office/drawing/2014/main" id="{2802FD75-23E5-134B-A97E-1253C5B7043A}"/>
              </a:ext>
            </a:extLst>
          </p:cNvPr>
          <p:cNvSpPr/>
          <p:nvPr/>
        </p:nvSpPr>
        <p:spPr>
          <a:xfrm>
            <a:off x="8832915" y="4909054"/>
            <a:ext cx="793919" cy="209813"/>
          </a:xfrm>
          <a:custGeom>
            <a:avLst/>
            <a:gdLst>
              <a:gd name="connsiteX0" fmla="*/ 0 w 2266977"/>
              <a:gd name="connsiteY0" fmla="*/ 577857 h 577857"/>
              <a:gd name="connsiteX1" fmla="*/ 1227946 w 2266977"/>
              <a:gd name="connsiteY1" fmla="*/ 562 h 577857"/>
              <a:gd name="connsiteX2" fmla="*/ 2266977 w 2266977"/>
              <a:gd name="connsiteY2" fmla="*/ 462398 h 577857"/>
            </a:gdLst>
            <a:ahLst/>
            <a:cxnLst>
              <a:cxn ang="0">
                <a:pos x="connsiteX0" y="connsiteY0"/>
              </a:cxn>
              <a:cxn ang="0">
                <a:pos x="connsiteX1" y="connsiteY1"/>
              </a:cxn>
              <a:cxn ang="0">
                <a:pos x="connsiteX2" y="connsiteY2"/>
              </a:cxn>
            </a:cxnLst>
            <a:rect l="l" t="t" r="r" b="b"/>
            <a:pathLst>
              <a:path w="2266977" h="577857">
                <a:moveTo>
                  <a:pt x="0" y="577857"/>
                </a:moveTo>
                <a:cubicBezTo>
                  <a:pt x="425058" y="298831"/>
                  <a:pt x="850117" y="19805"/>
                  <a:pt x="1227946" y="562"/>
                </a:cubicBezTo>
                <a:cubicBezTo>
                  <a:pt x="1605775" y="-18681"/>
                  <a:pt x="2266977" y="462398"/>
                  <a:pt x="2266977" y="462398"/>
                </a:cubicBezTo>
              </a:path>
            </a:pathLst>
          </a:custGeom>
          <a:ln w="12700">
            <a:solidFill>
              <a:schemeClr val="tx1"/>
            </a:solidFill>
            <a:prstDash val="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ectangle 55">
            <a:extLst>
              <a:ext uri="{FF2B5EF4-FFF2-40B4-BE49-F238E27FC236}">
                <a16:creationId xmlns:a16="http://schemas.microsoft.com/office/drawing/2014/main" id="{F730347D-DA29-C242-8197-68152F74C283}"/>
              </a:ext>
            </a:extLst>
          </p:cNvPr>
          <p:cNvSpPr/>
          <p:nvPr/>
        </p:nvSpPr>
        <p:spPr>
          <a:xfrm>
            <a:off x="9501721" y="5392271"/>
            <a:ext cx="1286151" cy="194572"/>
          </a:xfrm>
          <a:prstGeom prst="rect">
            <a:avLst/>
          </a:prstGeom>
          <a:solidFill>
            <a:srgbClr val="00B0F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TCF7L2</a:t>
            </a:r>
          </a:p>
        </p:txBody>
      </p:sp>
      <p:sp>
        <p:nvSpPr>
          <p:cNvPr id="57" name="Rectangle 56">
            <a:extLst>
              <a:ext uri="{FF2B5EF4-FFF2-40B4-BE49-F238E27FC236}">
                <a16:creationId xmlns:a16="http://schemas.microsoft.com/office/drawing/2014/main" id="{524F2C6F-494F-914E-A1B8-D77849C196A7}"/>
              </a:ext>
            </a:extLst>
          </p:cNvPr>
          <p:cNvSpPr/>
          <p:nvPr/>
        </p:nvSpPr>
        <p:spPr>
          <a:xfrm>
            <a:off x="8292590" y="5389414"/>
            <a:ext cx="134769" cy="197429"/>
          </a:xfrm>
          <a:prstGeom prst="rect">
            <a:avLst/>
          </a:prstGeom>
          <a:solidFill>
            <a:srgbClr val="00B0F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396B3713-6105-AA4B-A557-352287554A0C}"/>
              </a:ext>
            </a:extLst>
          </p:cNvPr>
          <p:cNvSpPr/>
          <p:nvPr/>
        </p:nvSpPr>
        <p:spPr>
          <a:xfrm>
            <a:off x="8571094" y="5389414"/>
            <a:ext cx="155925" cy="197429"/>
          </a:xfrm>
          <a:prstGeom prst="rect">
            <a:avLst/>
          </a:prstGeom>
          <a:solidFill>
            <a:srgbClr val="00B0F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59" name="Rectangle 58">
            <a:extLst>
              <a:ext uri="{FF2B5EF4-FFF2-40B4-BE49-F238E27FC236}">
                <a16:creationId xmlns:a16="http://schemas.microsoft.com/office/drawing/2014/main" id="{BFC1DA12-2E5F-4447-BEAC-7FD0E6462395}"/>
              </a:ext>
            </a:extLst>
          </p:cNvPr>
          <p:cNvSpPr/>
          <p:nvPr/>
        </p:nvSpPr>
        <p:spPr>
          <a:xfrm>
            <a:off x="8912210" y="5389414"/>
            <a:ext cx="134769" cy="197429"/>
          </a:xfrm>
          <a:prstGeom prst="rect">
            <a:avLst/>
          </a:prstGeom>
          <a:solidFill>
            <a:srgbClr val="00B0F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60" name="TextBox 59">
            <a:extLst>
              <a:ext uri="{FF2B5EF4-FFF2-40B4-BE49-F238E27FC236}">
                <a16:creationId xmlns:a16="http://schemas.microsoft.com/office/drawing/2014/main" id="{0E095551-64AE-094D-946E-7350BAD56B36}"/>
              </a:ext>
            </a:extLst>
          </p:cNvPr>
          <p:cNvSpPr txBox="1"/>
          <p:nvPr/>
        </p:nvSpPr>
        <p:spPr>
          <a:xfrm>
            <a:off x="8504650" y="5209017"/>
            <a:ext cx="317716" cy="461665"/>
          </a:xfrm>
          <a:prstGeom prst="rect">
            <a:avLst/>
          </a:prstGeom>
          <a:noFill/>
        </p:spPr>
        <p:txBody>
          <a:bodyPr wrap="none" rtlCol="0">
            <a:spAutoFit/>
          </a:bodyPr>
          <a:lstStyle/>
          <a:p>
            <a:r>
              <a:rPr lang="en-US" sz="2400" dirty="0"/>
              <a:t>x</a:t>
            </a:r>
          </a:p>
        </p:txBody>
      </p:sp>
      <p:sp>
        <p:nvSpPr>
          <p:cNvPr id="61" name="TextBox 60">
            <a:extLst>
              <a:ext uri="{FF2B5EF4-FFF2-40B4-BE49-F238E27FC236}">
                <a16:creationId xmlns:a16="http://schemas.microsoft.com/office/drawing/2014/main" id="{22245354-E33F-5244-946C-A2950A1D20EA}"/>
              </a:ext>
            </a:extLst>
          </p:cNvPr>
          <p:cNvSpPr txBox="1"/>
          <p:nvPr/>
        </p:nvSpPr>
        <p:spPr>
          <a:xfrm>
            <a:off x="8831511" y="5240333"/>
            <a:ext cx="317716" cy="461665"/>
          </a:xfrm>
          <a:prstGeom prst="rect">
            <a:avLst/>
          </a:prstGeom>
          <a:noFill/>
        </p:spPr>
        <p:txBody>
          <a:bodyPr wrap="none" rtlCol="0">
            <a:spAutoFit/>
          </a:bodyPr>
          <a:lstStyle/>
          <a:p>
            <a:r>
              <a:rPr lang="en-US" sz="2400" dirty="0"/>
              <a:t>x</a:t>
            </a:r>
          </a:p>
        </p:txBody>
      </p:sp>
    </p:spTree>
    <p:extLst>
      <p:ext uri="{BB962C8B-B14F-4D97-AF65-F5344CB8AC3E}">
        <p14:creationId xmlns:p14="http://schemas.microsoft.com/office/powerpoint/2010/main" val="336392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E199-2774-404A-AF6F-C5A429A58A15}"/>
              </a:ext>
            </a:extLst>
          </p:cNvPr>
          <p:cNvSpPr>
            <a:spLocks noGrp="1"/>
          </p:cNvSpPr>
          <p:nvPr>
            <p:ph type="title"/>
          </p:nvPr>
        </p:nvSpPr>
        <p:spPr>
          <a:xfrm>
            <a:off x="471000" y="293125"/>
            <a:ext cx="10515600" cy="1325563"/>
          </a:xfrm>
        </p:spPr>
        <p:txBody>
          <a:bodyPr>
            <a:normAutofit/>
          </a:bodyPr>
          <a:lstStyle/>
          <a:p>
            <a:r>
              <a:rPr lang="en-US" dirty="0"/>
              <a:t>Studying the epigenome can provide insights into various aspects of cancer</a:t>
            </a:r>
          </a:p>
        </p:txBody>
      </p:sp>
      <p:sp>
        <p:nvSpPr>
          <p:cNvPr id="3" name="Content Placeholder 2">
            <a:extLst>
              <a:ext uri="{FF2B5EF4-FFF2-40B4-BE49-F238E27FC236}">
                <a16:creationId xmlns:a16="http://schemas.microsoft.com/office/drawing/2014/main" id="{77BC9D76-A993-9F47-9B73-D22A6F3EBBCA}"/>
              </a:ext>
            </a:extLst>
          </p:cNvPr>
          <p:cNvSpPr>
            <a:spLocks noGrp="1"/>
          </p:cNvSpPr>
          <p:nvPr>
            <p:ph idx="1"/>
          </p:nvPr>
        </p:nvSpPr>
        <p:spPr/>
        <p:txBody>
          <a:bodyPr>
            <a:normAutofit/>
          </a:bodyPr>
          <a:lstStyle/>
          <a:p>
            <a:r>
              <a:rPr lang="en-US" dirty="0"/>
              <a:t>Tumorigenesis</a:t>
            </a:r>
          </a:p>
          <a:p>
            <a:r>
              <a:rPr lang="en-US" dirty="0"/>
              <a:t>Clinical subtyping</a:t>
            </a:r>
          </a:p>
          <a:p>
            <a:r>
              <a:rPr lang="en-US" dirty="0"/>
              <a:t>Metastasis</a:t>
            </a:r>
          </a:p>
          <a:p>
            <a:r>
              <a:rPr lang="en-US" dirty="0"/>
              <a:t>Drug resistance</a:t>
            </a:r>
          </a:p>
          <a:p>
            <a:r>
              <a:rPr lang="en-US" dirty="0"/>
              <a:t>Identification of non-coding driver mutations</a:t>
            </a:r>
          </a:p>
          <a:p>
            <a:r>
              <a:rPr lang="en-US" dirty="0"/>
              <a:t>GWAS</a:t>
            </a:r>
          </a:p>
          <a:p>
            <a:r>
              <a:rPr lang="en-US" dirty="0"/>
              <a:t>Biomarkers</a:t>
            </a:r>
          </a:p>
          <a:p>
            <a:pPr marL="0" indent="0">
              <a:buNone/>
            </a:pPr>
            <a:endParaRPr lang="en-US" dirty="0"/>
          </a:p>
        </p:txBody>
      </p:sp>
    </p:spTree>
    <p:extLst>
      <p:ext uri="{BB962C8B-B14F-4D97-AF65-F5344CB8AC3E}">
        <p14:creationId xmlns:p14="http://schemas.microsoft.com/office/powerpoint/2010/main" val="274434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5"/>
          <p:cNvGrpSpPr/>
          <p:nvPr/>
        </p:nvGrpSpPr>
        <p:grpSpPr>
          <a:xfrm>
            <a:off x="4206192" y="1858133"/>
            <a:ext cx="6384537" cy="4171963"/>
            <a:chOff x="269875" y="700088"/>
            <a:chExt cx="8524875" cy="4481512"/>
          </a:xfrm>
        </p:grpSpPr>
        <p:pic>
          <p:nvPicPr>
            <p:cNvPr id="34" name="Picture 33" descr="step-1.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9875" y="700088"/>
              <a:ext cx="8524875" cy="381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4" descr="step-2.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9900" y="2324100"/>
              <a:ext cx="7793038" cy="285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2" name="Group 11"/>
          <p:cNvGrpSpPr/>
          <p:nvPr/>
        </p:nvGrpSpPr>
        <p:grpSpPr>
          <a:xfrm>
            <a:off x="1603080" y="2211715"/>
            <a:ext cx="3171744" cy="3787603"/>
            <a:chOff x="169316" y="2039186"/>
            <a:chExt cx="3171744" cy="3787604"/>
          </a:xfrm>
        </p:grpSpPr>
        <p:grpSp>
          <p:nvGrpSpPr>
            <p:cNvPr id="15" name="Group 14"/>
            <p:cNvGrpSpPr/>
            <p:nvPr/>
          </p:nvGrpSpPr>
          <p:grpSpPr>
            <a:xfrm>
              <a:off x="169316" y="2039186"/>
              <a:ext cx="3171744" cy="3169045"/>
              <a:chOff x="169316" y="2039186"/>
              <a:chExt cx="3171744" cy="3169045"/>
            </a:xfrm>
          </p:grpSpPr>
          <p:sp>
            <p:nvSpPr>
              <p:cNvPr id="17" name="TextBox 16"/>
              <p:cNvSpPr txBox="1"/>
              <p:nvPr/>
            </p:nvSpPr>
            <p:spPr>
              <a:xfrm>
                <a:off x="169316" y="4440512"/>
                <a:ext cx="492443" cy="583493"/>
              </a:xfrm>
              <a:prstGeom prst="rect">
                <a:avLst/>
              </a:prstGeom>
              <a:noFill/>
            </p:spPr>
            <p:txBody>
              <a:bodyPr vert="vert270" wrap="none" lIns="0" tIns="0" rIns="0" bIns="0" rtlCol="0">
                <a:spAutoFit/>
              </a:bodyPr>
              <a:lstStyle/>
              <a:p>
                <a:pPr algn="ctr"/>
                <a:r>
                  <a:rPr lang="en-US" sz="1600" b="1" dirty="0"/>
                  <a:t>Colon </a:t>
                </a:r>
              </a:p>
              <a:p>
                <a:pPr algn="ctr"/>
                <a:r>
                  <a:rPr lang="en-US" sz="1600" b="1" dirty="0"/>
                  <a:t>Cancer</a:t>
                </a:r>
              </a:p>
            </p:txBody>
          </p:sp>
          <p:sp>
            <p:nvSpPr>
              <p:cNvPr id="18" name="TextBox 17"/>
              <p:cNvSpPr txBox="1"/>
              <p:nvPr/>
            </p:nvSpPr>
            <p:spPr>
              <a:xfrm>
                <a:off x="310843" y="2401747"/>
                <a:ext cx="246221" cy="1853714"/>
              </a:xfrm>
              <a:prstGeom prst="rect">
                <a:avLst/>
              </a:prstGeom>
              <a:noFill/>
            </p:spPr>
            <p:txBody>
              <a:bodyPr vert="vert270" wrap="none" lIns="0" tIns="0" rIns="0" bIns="0" rtlCol="0">
                <a:spAutoFit/>
              </a:bodyPr>
              <a:lstStyle/>
              <a:p>
                <a:pPr algn="ctr"/>
                <a:r>
                  <a:rPr lang="en-US" sz="1600" b="1" dirty="0"/>
                  <a:t>Normal colonic crypts</a:t>
                </a:r>
              </a:p>
            </p:txBody>
          </p:sp>
          <p:grpSp>
            <p:nvGrpSpPr>
              <p:cNvPr id="19" name="Group 18"/>
              <p:cNvGrpSpPr/>
              <p:nvPr/>
            </p:nvGrpSpPr>
            <p:grpSpPr>
              <a:xfrm>
                <a:off x="659130" y="2039186"/>
                <a:ext cx="2681930" cy="3169045"/>
                <a:chOff x="659130" y="2039186"/>
                <a:chExt cx="2681930" cy="3169045"/>
              </a:xfrm>
            </p:grpSpPr>
            <p:pic>
              <p:nvPicPr>
                <p:cNvPr id="20" name="Picture 19" descr="Figure_1.png"/>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59130" y="2361234"/>
                  <a:ext cx="2681930" cy="2846997"/>
                </a:xfrm>
                <a:prstGeom prst="rect">
                  <a:avLst/>
                </a:prstGeom>
              </p:spPr>
            </p:pic>
            <p:sp>
              <p:nvSpPr>
                <p:cNvPr id="21" name="TextBox 20"/>
                <p:cNvSpPr txBox="1"/>
                <p:nvPr/>
              </p:nvSpPr>
              <p:spPr>
                <a:xfrm>
                  <a:off x="747264" y="2039186"/>
                  <a:ext cx="663963" cy="400110"/>
                </a:xfrm>
                <a:prstGeom prst="rect">
                  <a:avLst/>
                </a:prstGeom>
                <a:noFill/>
              </p:spPr>
              <p:txBody>
                <a:bodyPr wrap="none" rtlCol="0">
                  <a:spAutoFit/>
                </a:bodyPr>
                <a:lstStyle/>
                <a:p>
                  <a:pPr algn="ctr"/>
                  <a:r>
                    <a:rPr lang="en-US" sz="2000" dirty="0">
                      <a:solidFill>
                        <a:srgbClr val="CD2626"/>
                      </a:solidFill>
                    </a:rPr>
                    <a:t>Gain</a:t>
                  </a:r>
                </a:p>
              </p:txBody>
            </p:sp>
            <p:sp>
              <p:nvSpPr>
                <p:cNvPr id="22" name="TextBox 21"/>
                <p:cNvSpPr txBox="1"/>
                <p:nvPr/>
              </p:nvSpPr>
              <p:spPr>
                <a:xfrm>
                  <a:off x="2038631" y="2039186"/>
                  <a:ext cx="628697" cy="400110"/>
                </a:xfrm>
                <a:prstGeom prst="rect">
                  <a:avLst/>
                </a:prstGeom>
                <a:noFill/>
              </p:spPr>
              <p:txBody>
                <a:bodyPr wrap="none" rtlCol="0">
                  <a:spAutoFit/>
                </a:bodyPr>
                <a:lstStyle/>
                <a:p>
                  <a:pPr algn="ctr"/>
                  <a:r>
                    <a:rPr lang="en-US" sz="2000" dirty="0">
                      <a:solidFill>
                        <a:srgbClr val="0000FF"/>
                      </a:solidFill>
                    </a:rPr>
                    <a:t>Loss</a:t>
                  </a:r>
                </a:p>
              </p:txBody>
            </p:sp>
          </p:grpSp>
        </p:grpSp>
        <p:sp>
          <p:nvSpPr>
            <p:cNvPr id="16" name="TextBox 15"/>
            <p:cNvSpPr txBox="1"/>
            <p:nvPr/>
          </p:nvSpPr>
          <p:spPr>
            <a:xfrm>
              <a:off x="426893" y="5057349"/>
              <a:ext cx="2715102" cy="769441"/>
            </a:xfrm>
            <a:prstGeom prst="rect">
              <a:avLst/>
            </a:prstGeom>
            <a:noFill/>
          </p:spPr>
          <p:txBody>
            <a:bodyPr wrap="none" rtlCol="0">
              <a:spAutoFit/>
            </a:bodyPr>
            <a:lstStyle/>
            <a:p>
              <a:pPr algn="ctr"/>
              <a:r>
                <a:rPr lang="en-US" sz="2200" dirty="0"/>
                <a:t>Variant Enhancer Loci </a:t>
              </a:r>
              <a:br>
                <a:rPr lang="en-US" sz="2200" dirty="0"/>
              </a:br>
              <a:r>
                <a:rPr lang="en-US" sz="2200" dirty="0"/>
                <a:t>(VELs)</a:t>
              </a:r>
            </a:p>
          </p:txBody>
        </p:sp>
      </p:grpSp>
      <p:sp>
        <p:nvSpPr>
          <p:cNvPr id="6" name="Rounded Rectangle 5"/>
          <p:cNvSpPr/>
          <p:nvPr/>
        </p:nvSpPr>
        <p:spPr>
          <a:xfrm>
            <a:off x="1407532" y="1235438"/>
            <a:ext cx="9260469" cy="4962484"/>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49684" y="301391"/>
            <a:ext cx="11376165" cy="661720"/>
          </a:xfrm>
          <a:prstGeom prst="rect">
            <a:avLst/>
          </a:prstGeom>
          <a:noFill/>
        </p:spPr>
        <p:txBody>
          <a:bodyPr wrap="square" tIns="121920" rtlCol="0">
            <a:spAutoFit/>
          </a:bodyPr>
          <a:lstStyle/>
          <a:p>
            <a:pPr algn="ctr"/>
            <a:r>
              <a:rPr lang="en-US" sz="3200" b="1" dirty="0"/>
              <a:t>Enhancers alterations in cancer</a:t>
            </a:r>
          </a:p>
        </p:txBody>
      </p:sp>
      <p:sp>
        <p:nvSpPr>
          <p:cNvPr id="2" name="TextBox 1">
            <a:extLst>
              <a:ext uri="{FF2B5EF4-FFF2-40B4-BE49-F238E27FC236}">
                <a16:creationId xmlns:a16="http://schemas.microsoft.com/office/drawing/2014/main" id="{46D0841D-8961-304E-B420-577292EEF1CA}"/>
              </a:ext>
            </a:extLst>
          </p:cNvPr>
          <p:cNvSpPr txBox="1"/>
          <p:nvPr/>
        </p:nvSpPr>
        <p:spPr>
          <a:xfrm>
            <a:off x="1744606" y="1863618"/>
            <a:ext cx="2621551" cy="338554"/>
          </a:xfrm>
          <a:prstGeom prst="rect">
            <a:avLst/>
          </a:prstGeom>
          <a:noFill/>
        </p:spPr>
        <p:txBody>
          <a:bodyPr wrap="none" rtlCol="0">
            <a:spAutoFit/>
          </a:bodyPr>
          <a:lstStyle/>
          <a:p>
            <a:r>
              <a:rPr lang="en-US" sz="1600" b="1" dirty="0"/>
              <a:t>H3K4me1/H3K27ac </a:t>
            </a:r>
            <a:r>
              <a:rPr lang="en-US" sz="1600" b="1" dirty="0" err="1"/>
              <a:t>ChIP-seq</a:t>
            </a:r>
            <a:endParaRPr lang="en-US" sz="1600" b="1" dirty="0"/>
          </a:p>
        </p:txBody>
      </p:sp>
      <p:sp>
        <p:nvSpPr>
          <p:cNvPr id="23" name="TextBox 22">
            <a:extLst>
              <a:ext uri="{FF2B5EF4-FFF2-40B4-BE49-F238E27FC236}">
                <a16:creationId xmlns:a16="http://schemas.microsoft.com/office/drawing/2014/main" id="{8C5A91FE-84B6-FA4F-90BC-CA0E258A58E1}"/>
              </a:ext>
            </a:extLst>
          </p:cNvPr>
          <p:cNvSpPr txBox="1"/>
          <p:nvPr/>
        </p:nvSpPr>
        <p:spPr>
          <a:xfrm>
            <a:off x="8316715" y="6129792"/>
            <a:ext cx="4548027" cy="748795"/>
          </a:xfrm>
          <a:prstGeom prst="rect">
            <a:avLst/>
          </a:prstGeom>
          <a:noFill/>
        </p:spPr>
        <p:txBody>
          <a:bodyPr wrap="square" rtlCol="0">
            <a:spAutoFit/>
          </a:bodyPr>
          <a:lstStyle/>
          <a:p>
            <a:r>
              <a:rPr lang="en-US" sz="2133" dirty="0"/>
              <a:t>Akhtar-Zaidi et al, </a:t>
            </a:r>
            <a:r>
              <a:rPr lang="en-US" sz="2133" i="1" dirty="0"/>
              <a:t>Science</a:t>
            </a:r>
            <a:r>
              <a:rPr lang="en-US" sz="2133" dirty="0"/>
              <a:t> 2012</a:t>
            </a:r>
          </a:p>
          <a:p>
            <a:r>
              <a:rPr lang="en-US" sz="2133" dirty="0"/>
              <a:t>Cohen et al, </a:t>
            </a:r>
            <a:r>
              <a:rPr lang="en-US" sz="2133" i="1" dirty="0"/>
              <a:t>Nat </a:t>
            </a:r>
            <a:r>
              <a:rPr lang="en-US" sz="2133" i="1" dirty="0" err="1"/>
              <a:t>Comm</a:t>
            </a:r>
            <a:r>
              <a:rPr lang="en-US" sz="2133" i="1" dirty="0"/>
              <a:t> </a:t>
            </a:r>
            <a:r>
              <a:rPr lang="en-US" sz="2133" dirty="0"/>
              <a:t>2017 </a:t>
            </a:r>
          </a:p>
        </p:txBody>
      </p:sp>
    </p:spTree>
    <p:extLst>
      <p:ext uri="{BB962C8B-B14F-4D97-AF65-F5344CB8AC3E}">
        <p14:creationId xmlns:p14="http://schemas.microsoft.com/office/powerpoint/2010/main" val="1432779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949223" y="769055"/>
            <a:ext cx="6865067" cy="5875160"/>
            <a:chOff x="1425222" y="874889"/>
            <a:chExt cx="6865067" cy="5875160"/>
          </a:xfrm>
        </p:grpSpPr>
        <p:pic>
          <p:nvPicPr>
            <p:cNvPr id="2" name="Picture 1" descr="Screen Shot 2016-02-01 at 12.28.45 P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38110" y="919479"/>
              <a:ext cx="6752179" cy="5830570"/>
            </a:xfrm>
            <a:prstGeom prst="rect">
              <a:avLst/>
            </a:prstGeom>
          </p:spPr>
        </p:pic>
        <p:sp>
          <p:nvSpPr>
            <p:cNvPr id="3" name="Rectangle 2"/>
            <p:cNvSpPr/>
            <p:nvPr/>
          </p:nvSpPr>
          <p:spPr>
            <a:xfrm>
              <a:off x="1425222" y="874889"/>
              <a:ext cx="261056" cy="289278"/>
            </a:xfrm>
            <a:prstGeom prst="rect">
              <a:avLst/>
            </a:prstGeom>
            <a:solidFill>
              <a:schemeClr val="bg1"/>
            </a:solidFill>
            <a:ln>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7252673" y="696691"/>
            <a:ext cx="1600631" cy="233910"/>
          </a:xfrm>
          <a:prstGeom prst="rect">
            <a:avLst/>
          </a:prstGeom>
          <a:noFill/>
        </p:spPr>
        <p:txBody>
          <a:bodyPr wrap="none" lIns="9144" tIns="9144" rIns="9144" bIns="9144" rtlCol="0">
            <a:spAutoFit/>
          </a:bodyPr>
          <a:lstStyle/>
          <a:p>
            <a:r>
              <a:rPr lang="en-US" sz="1400" b="1" dirty="0">
                <a:latin typeface="Arial" panose="020B0604020202020204" pitchFamily="34" charset="0"/>
                <a:cs typeface="Arial" panose="020B0604020202020204" pitchFamily="34" charset="0"/>
              </a:rPr>
              <a:t>H3K27ac </a:t>
            </a:r>
            <a:r>
              <a:rPr lang="en-US" sz="1400" b="1" dirty="0" err="1">
                <a:latin typeface="Arial" panose="020B0604020202020204" pitchFamily="34" charset="0"/>
                <a:cs typeface="Arial" panose="020B0604020202020204" pitchFamily="34" charset="0"/>
              </a:rPr>
              <a:t>ChIP-seq</a:t>
            </a:r>
            <a:endParaRPr lang="en-US" sz="1400" b="1" dirty="0">
              <a:latin typeface="Arial" panose="020B0604020202020204" pitchFamily="34" charset="0"/>
              <a:cs typeface="Arial" panose="020B0604020202020204" pitchFamily="34" charset="0"/>
            </a:endParaRPr>
          </a:p>
        </p:txBody>
      </p:sp>
      <p:sp>
        <p:nvSpPr>
          <p:cNvPr id="4" name="TextBox 3"/>
          <p:cNvSpPr txBox="1"/>
          <p:nvPr/>
        </p:nvSpPr>
        <p:spPr>
          <a:xfrm>
            <a:off x="3210279" y="101601"/>
            <a:ext cx="6041654" cy="523220"/>
          </a:xfrm>
          <a:prstGeom prst="rect">
            <a:avLst/>
          </a:prstGeom>
          <a:noFill/>
        </p:spPr>
        <p:txBody>
          <a:bodyPr wrap="none" rtlCol="0">
            <a:spAutoFit/>
          </a:bodyPr>
          <a:lstStyle/>
          <a:p>
            <a:r>
              <a:rPr lang="en-US" sz="2800" b="1" dirty="0"/>
              <a:t>Expansion of enhancer profiling studies</a:t>
            </a:r>
          </a:p>
        </p:txBody>
      </p:sp>
      <p:sp>
        <p:nvSpPr>
          <p:cNvPr id="6" name="TextBox 5"/>
          <p:cNvSpPr txBox="1"/>
          <p:nvPr/>
        </p:nvSpPr>
        <p:spPr>
          <a:xfrm>
            <a:off x="1595927" y="4591871"/>
            <a:ext cx="1164341" cy="923330"/>
          </a:xfrm>
          <a:prstGeom prst="rect">
            <a:avLst/>
          </a:prstGeom>
          <a:noFill/>
        </p:spPr>
        <p:txBody>
          <a:bodyPr wrap="square" rtlCol="0">
            <a:spAutoFit/>
          </a:bodyPr>
          <a:lstStyle/>
          <a:p>
            <a:pPr algn="ctr"/>
            <a:r>
              <a:rPr lang="en-US"/>
              <a:t>Andrea Cohen (MSTP)</a:t>
            </a:r>
          </a:p>
        </p:txBody>
      </p:sp>
      <p:grpSp>
        <p:nvGrpSpPr>
          <p:cNvPr id="9" name="Group 8"/>
          <p:cNvGrpSpPr/>
          <p:nvPr/>
        </p:nvGrpSpPr>
        <p:grpSpPr>
          <a:xfrm>
            <a:off x="1658912" y="1519003"/>
            <a:ext cx="8504419" cy="4277195"/>
            <a:chOff x="1244184" y="1139252"/>
            <a:chExt cx="6378314" cy="3207896"/>
          </a:xfrm>
        </p:grpSpPr>
        <p:sp>
          <p:nvSpPr>
            <p:cNvPr id="10" name="Rectangle 9"/>
            <p:cNvSpPr/>
            <p:nvPr/>
          </p:nvSpPr>
          <p:spPr>
            <a:xfrm>
              <a:off x="1244184" y="1139252"/>
              <a:ext cx="6378314" cy="3207896"/>
            </a:xfrm>
            <a:prstGeom prst="rect">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descr="Fig1-15.03.04_VELs_unique_and_recurrent copy-2.pdf"/>
            <p:cNvPicPr>
              <a:picLocks noChangeAspect="1"/>
            </p:cNvPicPr>
            <p:nvPr/>
          </p:nvPicPr>
          <p:blipFill rotWithShape="1">
            <a:blip r:embed="rId4" cstate="email">
              <a:extLst>
                <a:ext uri="{28A0092B-C50C-407E-A947-70E740481C1C}">
                  <a14:useLocalDpi xmlns:a14="http://schemas.microsoft.com/office/drawing/2010/main"/>
                </a:ext>
              </a:extLst>
            </a:blip>
            <a:srcRect l="2342" t="78865" r="74593" b="3487"/>
            <a:stretch/>
          </p:blipFill>
          <p:spPr>
            <a:xfrm>
              <a:off x="1801312" y="1372906"/>
              <a:ext cx="2619242" cy="2672045"/>
            </a:xfrm>
            <a:prstGeom prst="rect">
              <a:avLst/>
            </a:prstGeom>
          </p:spPr>
        </p:pic>
        <p:pic>
          <p:nvPicPr>
            <p:cNvPr id="12" name="Picture 11" descr="Fig1-15.03.04_VELs_unique_and_recurrent copy-2.pdf"/>
            <p:cNvPicPr>
              <a:picLocks noChangeAspect="1"/>
            </p:cNvPicPr>
            <p:nvPr/>
          </p:nvPicPr>
          <p:blipFill rotWithShape="1">
            <a:blip r:embed="rId5" cstate="email">
              <a:extLst>
                <a:ext uri="{28A0092B-C50C-407E-A947-70E740481C1C}">
                  <a14:useLocalDpi xmlns:a14="http://schemas.microsoft.com/office/drawing/2010/main"/>
                </a:ext>
              </a:extLst>
            </a:blip>
            <a:srcRect l="51252" t="78852" r="25875" b="3373"/>
            <a:stretch/>
          </p:blipFill>
          <p:spPr>
            <a:xfrm>
              <a:off x="4539666" y="1346201"/>
              <a:ext cx="2641600" cy="2736850"/>
            </a:xfrm>
            <a:prstGeom prst="rect">
              <a:avLst/>
            </a:prstGeom>
          </p:spPr>
        </p:pic>
        <p:sp>
          <p:nvSpPr>
            <p:cNvPr id="13" name="TextBox 12"/>
            <p:cNvSpPr txBox="1"/>
            <p:nvPr/>
          </p:nvSpPr>
          <p:spPr>
            <a:xfrm rot="16200000">
              <a:off x="949206" y="2378377"/>
              <a:ext cx="1325122" cy="346249"/>
            </a:xfrm>
            <a:prstGeom prst="rect">
              <a:avLst/>
            </a:prstGeom>
            <a:noFill/>
          </p:spPr>
          <p:txBody>
            <a:bodyPr wrap="none" rtlCol="0">
              <a:spAutoFit/>
            </a:bodyPr>
            <a:lstStyle/>
            <a:p>
              <a:r>
                <a:rPr lang="en-US" sz="2400" b="1" dirty="0"/>
                <a:t>Unique VELs</a:t>
              </a:r>
            </a:p>
          </p:txBody>
        </p:sp>
      </p:grpSp>
    </p:spTree>
    <p:extLst>
      <p:ext uri="{BB962C8B-B14F-4D97-AF65-F5344CB8AC3E}">
        <p14:creationId xmlns:p14="http://schemas.microsoft.com/office/powerpoint/2010/main" val="4218000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YC_locus.tif"/>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9713" y="1319389"/>
            <a:ext cx="10982793" cy="5298723"/>
          </a:xfrm>
          <a:prstGeom prst="rect">
            <a:avLst/>
          </a:prstGeom>
        </p:spPr>
      </p:pic>
      <p:sp>
        <p:nvSpPr>
          <p:cNvPr id="6" name="Rectangle 5"/>
          <p:cNvSpPr/>
          <p:nvPr/>
        </p:nvSpPr>
        <p:spPr>
          <a:xfrm>
            <a:off x="3332211" y="1477082"/>
            <a:ext cx="1894360" cy="4882445"/>
          </a:xfrm>
          <a:prstGeom prst="rect">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1981200" y="133519"/>
            <a:ext cx="8229600" cy="914400"/>
          </a:xfrm>
        </p:spPr>
        <p:txBody>
          <a:bodyPr>
            <a:normAutofit/>
          </a:bodyPr>
          <a:lstStyle/>
          <a:p>
            <a:pPr algn="ctr">
              <a:lnSpc>
                <a:spcPct val="90000"/>
              </a:lnSpc>
            </a:pPr>
            <a:r>
              <a:rPr lang="en-US" sz="2800" b="1" dirty="0"/>
              <a:t>Recurrent enhancer alterations in CRC</a:t>
            </a:r>
          </a:p>
        </p:txBody>
      </p:sp>
      <p:sp>
        <p:nvSpPr>
          <p:cNvPr id="3" name="TextBox 2"/>
          <p:cNvSpPr txBox="1"/>
          <p:nvPr/>
        </p:nvSpPr>
        <p:spPr>
          <a:xfrm>
            <a:off x="6096000" y="2541867"/>
            <a:ext cx="3541197" cy="2554545"/>
          </a:xfrm>
          <a:prstGeom prst="rect">
            <a:avLst/>
          </a:prstGeom>
          <a:solidFill>
            <a:srgbClr val="FFFF00"/>
          </a:solidFill>
          <a:ln w="28575">
            <a:solidFill>
              <a:schemeClr val="tx1"/>
            </a:solidFill>
          </a:ln>
        </p:spPr>
        <p:txBody>
          <a:bodyPr wrap="square" rtlCol="0">
            <a:spAutoFit/>
          </a:bodyPr>
          <a:lstStyle/>
          <a:p>
            <a:r>
              <a:rPr lang="en-US" sz="4000" b="1" dirty="0"/>
              <a:t>~ 100 loci across the CRC </a:t>
            </a:r>
            <a:r>
              <a:rPr lang="en-US" sz="4000" b="1" dirty="0" err="1"/>
              <a:t>epigenome</a:t>
            </a:r>
            <a:r>
              <a:rPr lang="en-US" sz="4000" b="1" dirty="0"/>
              <a:t> look like this.</a:t>
            </a:r>
          </a:p>
        </p:txBody>
      </p:sp>
    </p:spTree>
    <p:extLst>
      <p:ext uri="{BB962C8B-B14F-4D97-AF65-F5344CB8AC3E}">
        <p14:creationId xmlns:p14="http://schemas.microsoft.com/office/powerpoint/2010/main" val="4125968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E199-2774-404A-AF6F-C5A429A58A15}"/>
              </a:ext>
            </a:extLst>
          </p:cNvPr>
          <p:cNvSpPr>
            <a:spLocks noGrp="1"/>
          </p:cNvSpPr>
          <p:nvPr>
            <p:ph type="title"/>
          </p:nvPr>
        </p:nvSpPr>
        <p:spPr>
          <a:xfrm>
            <a:off x="471000" y="293125"/>
            <a:ext cx="10515600" cy="1325563"/>
          </a:xfrm>
        </p:spPr>
        <p:txBody>
          <a:bodyPr>
            <a:normAutofit/>
          </a:bodyPr>
          <a:lstStyle/>
          <a:p>
            <a:r>
              <a:rPr lang="en-US" dirty="0"/>
              <a:t>Studying the epigenome can provide insights into various aspects of cancer</a:t>
            </a:r>
          </a:p>
        </p:txBody>
      </p:sp>
      <p:sp>
        <p:nvSpPr>
          <p:cNvPr id="3" name="Content Placeholder 2">
            <a:extLst>
              <a:ext uri="{FF2B5EF4-FFF2-40B4-BE49-F238E27FC236}">
                <a16:creationId xmlns:a16="http://schemas.microsoft.com/office/drawing/2014/main" id="{77BC9D76-A993-9F47-9B73-D22A6F3EBBCA}"/>
              </a:ext>
            </a:extLst>
          </p:cNvPr>
          <p:cNvSpPr>
            <a:spLocks noGrp="1"/>
          </p:cNvSpPr>
          <p:nvPr>
            <p:ph idx="1"/>
          </p:nvPr>
        </p:nvSpPr>
        <p:spPr/>
        <p:txBody>
          <a:bodyPr>
            <a:normAutofit/>
          </a:bodyPr>
          <a:lstStyle/>
          <a:p>
            <a:r>
              <a:rPr lang="en-US" dirty="0"/>
              <a:t>Tumorigenesis</a:t>
            </a:r>
          </a:p>
          <a:p>
            <a:r>
              <a:rPr lang="en-US" b="1" dirty="0"/>
              <a:t>Clinical subtyping</a:t>
            </a:r>
          </a:p>
          <a:p>
            <a:r>
              <a:rPr lang="en-US" dirty="0"/>
              <a:t>Metastasis</a:t>
            </a:r>
          </a:p>
          <a:p>
            <a:r>
              <a:rPr lang="en-US" dirty="0"/>
              <a:t>Drug resistance</a:t>
            </a:r>
          </a:p>
          <a:p>
            <a:r>
              <a:rPr lang="en-US" dirty="0"/>
              <a:t>Identification of non-coding driver mutations</a:t>
            </a:r>
          </a:p>
          <a:p>
            <a:r>
              <a:rPr lang="en-US" dirty="0"/>
              <a:t>GWAS</a:t>
            </a:r>
          </a:p>
          <a:p>
            <a:r>
              <a:rPr lang="en-US" dirty="0"/>
              <a:t>Biomarkers</a:t>
            </a:r>
          </a:p>
          <a:p>
            <a:pPr marL="0" indent="0">
              <a:buNone/>
            </a:pPr>
            <a:endParaRPr lang="en-US" dirty="0"/>
          </a:p>
        </p:txBody>
      </p:sp>
    </p:spTree>
    <p:extLst>
      <p:ext uri="{BB962C8B-B14F-4D97-AF65-F5344CB8AC3E}">
        <p14:creationId xmlns:p14="http://schemas.microsoft.com/office/powerpoint/2010/main" val="1024248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YC_locus.tif"/>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9713" y="1319389"/>
            <a:ext cx="10982793" cy="5298723"/>
          </a:xfrm>
          <a:prstGeom prst="rect">
            <a:avLst/>
          </a:prstGeom>
        </p:spPr>
      </p:pic>
      <p:sp>
        <p:nvSpPr>
          <p:cNvPr id="6" name="Rectangle 5"/>
          <p:cNvSpPr/>
          <p:nvPr/>
        </p:nvSpPr>
        <p:spPr>
          <a:xfrm>
            <a:off x="3332211" y="1477082"/>
            <a:ext cx="1894360" cy="4882445"/>
          </a:xfrm>
          <a:prstGeom prst="rect">
            <a:avLst/>
          </a:prstGeom>
          <a:no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1981200" y="133519"/>
            <a:ext cx="8229600" cy="914400"/>
          </a:xfrm>
        </p:spPr>
        <p:txBody>
          <a:bodyPr>
            <a:normAutofit/>
          </a:bodyPr>
          <a:lstStyle/>
          <a:p>
            <a:pPr algn="ctr">
              <a:lnSpc>
                <a:spcPct val="90000"/>
              </a:lnSpc>
            </a:pPr>
            <a:r>
              <a:rPr lang="en-US" sz="2800" b="1" dirty="0"/>
              <a:t>Recurrent enhancer alterations in CRC</a:t>
            </a:r>
          </a:p>
        </p:txBody>
      </p:sp>
      <p:grpSp>
        <p:nvGrpSpPr>
          <p:cNvPr id="4" name="Group 3">
            <a:extLst>
              <a:ext uri="{FF2B5EF4-FFF2-40B4-BE49-F238E27FC236}">
                <a16:creationId xmlns:a16="http://schemas.microsoft.com/office/drawing/2014/main" id="{4EC0AF98-21AD-0549-A34C-37B869EC6360}"/>
              </a:ext>
            </a:extLst>
          </p:cNvPr>
          <p:cNvGrpSpPr/>
          <p:nvPr/>
        </p:nvGrpSpPr>
        <p:grpSpPr>
          <a:xfrm>
            <a:off x="5739153" y="1903142"/>
            <a:ext cx="5389764" cy="3897214"/>
            <a:chOff x="5739153" y="1903142"/>
            <a:chExt cx="5389764" cy="3897214"/>
          </a:xfrm>
        </p:grpSpPr>
        <p:pic>
          <p:nvPicPr>
            <p:cNvPr id="7" name="Picture 6">
              <a:extLst>
                <a:ext uri="{FF2B5EF4-FFF2-40B4-BE49-F238E27FC236}">
                  <a16:creationId xmlns:a16="http://schemas.microsoft.com/office/drawing/2014/main" id="{7A28610B-9858-B34B-9687-94D54E432B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53085" t="15394" r="26523" b="73212"/>
            <a:stretch/>
          </p:blipFill>
          <p:spPr>
            <a:xfrm>
              <a:off x="5739153" y="1903142"/>
              <a:ext cx="5389764" cy="3897214"/>
            </a:xfrm>
            <a:prstGeom prst="rect">
              <a:avLst/>
            </a:prstGeom>
            <a:solidFill>
              <a:schemeClr val="bg1"/>
            </a:solidFill>
            <a:ln>
              <a:solidFill>
                <a:schemeClr val="tx1"/>
              </a:solidFill>
            </a:ln>
          </p:spPr>
        </p:pic>
        <p:sp>
          <p:nvSpPr>
            <p:cNvPr id="2" name="TextBox 1">
              <a:extLst>
                <a:ext uri="{FF2B5EF4-FFF2-40B4-BE49-F238E27FC236}">
                  <a16:creationId xmlns:a16="http://schemas.microsoft.com/office/drawing/2014/main" id="{FA7B095B-1F55-3E42-8BF6-4EA60639F159}"/>
                </a:ext>
              </a:extLst>
            </p:cNvPr>
            <p:cNvSpPr txBox="1"/>
            <p:nvPr/>
          </p:nvSpPr>
          <p:spPr>
            <a:xfrm>
              <a:off x="7843026" y="5181601"/>
              <a:ext cx="1463991" cy="369332"/>
            </a:xfrm>
            <a:prstGeom prst="rect">
              <a:avLst/>
            </a:prstGeom>
            <a:noFill/>
          </p:spPr>
          <p:txBody>
            <a:bodyPr wrap="none" rtlCol="0">
              <a:spAutoFit/>
            </a:bodyPr>
            <a:lstStyle/>
            <a:p>
              <a:r>
                <a:rPr lang="en-US" dirty="0"/>
                <a:t>CRC Subtypes</a:t>
              </a:r>
            </a:p>
          </p:txBody>
        </p:sp>
      </p:grpSp>
    </p:spTree>
    <p:extLst>
      <p:ext uri="{BB962C8B-B14F-4D97-AF65-F5344CB8AC3E}">
        <p14:creationId xmlns:p14="http://schemas.microsoft.com/office/powerpoint/2010/main" val="786498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E9CF27-BCB0-154B-8CEF-C18C1FC2A4C7}"/>
              </a:ext>
            </a:extLst>
          </p:cNvPr>
          <p:cNvSpPr>
            <a:spLocks noGrp="1"/>
          </p:cNvSpPr>
          <p:nvPr>
            <p:ph type="body" sz="quarter" idx="10"/>
          </p:nvPr>
        </p:nvSpPr>
        <p:spPr/>
        <p:txBody>
          <a:bodyPr/>
          <a:lstStyle/>
          <a:p>
            <a:endParaRPr lang="en-US"/>
          </a:p>
        </p:txBody>
      </p:sp>
      <p:grpSp>
        <p:nvGrpSpPr>
          <p:cNvPr id="13" name="Group 12">
            <a:extLst>
              <a:ext uri="{FF2B5EF4-FFF2-40B4-BE49-F238E27FC236}">
                <a16:creationId xmlns:a16="http://schemas.microsoft.com/office/drawing/2014/main" id="{A22E8FB6-A9F7-7C4D-A0F0-DD4C8AF49198}"/>
              </a:ext>
            </a:extLst>
          </p:cNvPr>
          <p:cNvGrpSpPr/>
          <p:nvPr/>
        </p:nvGrpSpPr>
        <p:grpSpPr>
          <a:xfrm>
            <a:off x="201600" y="72001"/>
            <a:ext cx="7473600" cy="1857160"/>
            <a:chOff x="201600" y="72001"/>
            <a:chExt cx="8798400" cy="1765894"/>
          </a:xfrm>
        </p:grpSpPr>
        <p:pic>
          <p:nvPicPr>
            <p:cNvPr id="5" name="Picture 4">
              <a:extLst>
                <a:ext uri="{FF2B5EF4-FFF2-40B4-BE49-F238E27FC236}">
                  <a16:creationId xmlns:a16="http://schemas.microsoft.com/office/drawing/2014/main" id="{A4651C23-C247-8945-A8B8-FFFFFF2B83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600" y="72001"/>
              <a:ext cx="8798400" cy="1765894"/>
            </a:xfrm>
            <a:prstGeom prst="rect">
              <a:avLst/>
            </a:prstGeom>
          </p:spPr>
        </p:pic>
        <p:sp>
          <p:nvSpPr>
            <p:cNvPr id="6" name="TextBox 5">
              <a:extLst>
                <a:ext uri="{FF2B5EF4-FFF2-40B4-BE49-F238E27FC236}">
                  <a16:creationId xmlns:a16="http://schemas.microsoft.com/office/drawing/2014/main" id="{B5B598F6-19E1-C445-A6F7-70ACD5672986}"/>
                </a:ext>
              </a:extLst>
            </p:cNvPr>
            <p:cNvSpPr txBox="1"/>
            <p:nvPr/>
          </p:nvSpPr>
          <p:spPr>
            <a:xfrm>
              <a:off x="7272000" y="770282"/>
              <a:ext cx="1354538" cy="369332"/>
            </a:xfrm>
            <a:prstGeom prst="rect">
              <a:avLst/>
            </a:prstGeom>
            <a:noFill/>
          </p:spPr>
          <p:txBody>
            <a:bodyPr wrap="none" rtlCol="0">
              <a:spAutoFit/>
            </a:bodyPr>
            <a:lstStyle/>
            <a:p>
              <a:r>
                <a:rPr lang="en-US" dirty="0"/>
                <a:t>Nature 2018</a:t>
              </a:r>
            </a:p>
          </p:txBody>
        </p:sp>
      </p:grpSp>
      <p:pic>
        <p:nvPicPr>
          <p:cNvPr id="8" name="Picture 7">
            <a:extLst>
              <a:ext uri="{FF2B5EF4-FFF2-40B4-BE49-F238E27FC236}">
                <a16:creationId xmlns:a16="http://schemas.microsoft.com/office/drawing/2014/main" id="{4B7D57D3-422A-2448-B0D8-380AD26B0B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0506" y="2859015"/>
            <a:ext cx="3849494" cy="2546122"/>
          </a:xfrm>
          <a:prstGeom prst="rect">
            <a:avLst/>
          </a:prstGeom>
          <a:ln>
            <a:solidFill>
              <a:schemeClr val="tx1"/>
            </a:solidFill>
          </a:ln>
        </p:spPr>
      </p:pic>
      <p:pic>
        <p:nvPicPr>
          <p:cNvPr id="10" name="Picture 9">
            <a:extLst>
              <a:ext uri="{FF2B5EF4-FFF2-40B4-BE49-F238E27FC236}">
                <a16:creationId xmlns:a16="http://schemas.microsoft.com/office/drawing/2014/main" id="{691C5B95-8D83-FD43-B92E-307E9E760E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07919" y="2822538"/>
            <a:ext cx="3295750" cy="2619075"/>
          </a:xfrm>
          <a:prstGeom prst="rect">
            <a:avLst/>
          </a:prstGeom>
          <a:ln>
            <a:solidFill>
              <a:schemeClr val="tx1"/>
            </a:solidFill>
          </a:ln>
        </p:spPr>
      </p:pic>
      <p:pic>
        <p:nvPicPr>
          <p:cNvPr id="12" name="Picture 11">
            <a:extLst>
              <a:ext uri="{FF2B5EF4-FFF2-40B4-BE49-F238E27FC236}">
                <a16:creationId xmlns:a16="http://schemas.microsoft.com/office/drawing/2014/main" id="{DB00CA41-21A1-814D-94E0-F46758ECEFE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1588" y="605828"/>
            <a:ext cx="4281002" cy="5135903"/>
          </a:xfrm>
          <a:prstGeom prst="rect">
            <a:avLst/>
          </a:prstGeom>
          <a:ln>
            <a:solidFill>
              <a:schemeClr val="tx1"/>
            </a:solidFill>
          </a:ln>
        </p:spPr>
      </p:pic>
      <p:sp>
        <p:nvSpPr>
          <p:cNvPr id="2" name="TextBox 1"/>
          <p:cNvSpPr txBox="1"/>
          <p:nvPr/>
        </p:nvSpPr>
        <p:spPr>
          <a:xfrm>
            <a:off x="10295669" y="4211412"/>
            <a:ext cx="1067921" cy="246221"/>
          </a:xfrm>
          <a:prstGeom prst="rect">
            <a:avLst/>
          </a:prstGeom>
          <a:noFill/>
        </p:spPr>
        <p:txBody>
          <a:bodyPr wrap="none" rtlCol="0">
            <a:spAutoFit/>
          </a:bodyPr>
          <a:lstStyle/>
          <a:p>
            <a:r>
              <a:rPr lang="en-US" sz="1000"/>
              <a:t>(FGFR1 inhibitor)</a:t>
            </a:r>
          </a:p>
        </p:txBody>
      </p:sp>
      <p:sp>
        <p:nvSpPr>
          <p:cNvPr id="11" name="TextBox 10"/>
          <p:cNvSpPr txBox="1"/>
          <p:nvPr/>
        </p:nvSpPr>
        <p:spPr>
          <a:xfrm>
            <a:off x="7675200" y="5495510"/>
            <a:ext cx="1039067" cy="246221"/>
          </a:xfrm>
          <a:prstGeom prst="rect">
            <a:avLst/>
          </a:prstGeom>
          <a:noFill/>
        </p:spPr>
        <p:txBody>
          <a:bodyPr wrap="none" rtlCol="0">
            <a:spAutoFit/>
          </a:bodyPr>
          <a:lstStyle/>
          <a:p>
            <a:r>
              <a:rPr lang="en-US" sz="1000" dirty="0"/>
              <a:t>(WEE1 inhibitor)</a:t>
            </a:r>
          </a:p>
        </p:txBody>
      </p:sp>
    </p:spTree>
    <p:extLst>
      <p:ext uri="{BB962C8B-B14F-4D97-AF65-F5344CB8AC3E}">
        <p14:creationId xmlns:p14="http://schemas.microsoft.com/office/powerpoint/2010/main" val="234027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5A122-960C-7548-B159-CB5F860A812F}"/>
              </a:ext>
            </a:extLst>
          </p:cNvPr>
          <p:cNvSpPr>
            <a:spLocks noGrp="1"/>
          </p:cNvSpPr>
          <p:nvPr>
            <p:ph type="title"/>
          </p:nvPr>
        </p:nvSpPr>
        <p:spPr/>
        <p:txBody>
          <a:bodyPr/>
          <a:lstStyle/>
          <a:p>
            <a:r>
              <a:rPr lang="en-US" u="sng" dirty="0"/>
              <a:t>Outline</a:t>
            </a:r>
          </a:p>
        </p:txBody>
      </p:sp>
      <p:sp>
        <p:nvSpPr>
          <p:cNvPr id="3" name="Content Placeholder 2">
            <a:extLst>
              <a:ext uri="{FF2B5EF4-FFF2-40B4-BE49-F238E27FC236}">
                <a16:creationId xmlns:a16="http://schemas.microsoft.com/office/drawing/2014/main" id="{0FB1F002-F226-B846-9C7F-0BD5BC551498}"/>
              </a:ext>
            </a:extLst>
          </p:cNvPr>
          <p:cNvSpPr>
            <a:spLocks noGrp="1"/>
          </p:cNvSpPr>
          <p:nvPr>
            <p:ph idx="1"/>
          </p:nvPr>
        </p:nvSpPr>
        <p:spPr/>
        <p:txBody>
          <a:bodyPr>
            <a:normAutofit fontScale="85000" lnSpcReduction="20000"/>
          </a:bodyPr>
          <a:lstStyle/>
          <a:p>
            <a:r>
              <a:rPr lang="en-US" dirty="0"/>
              <a:t>Introduction </a:t>
            </a:r>
          </a:p>
          <a:p>
            <a:pPr lvl="1"/>
            <a:r>
              <a:rPr lang="en-US" dirty="0"/>
              <a:t>Non-coding regions and the epigenome</a:t>
            </a:r>
          </a:p>
          <a:p>
            <a:pPr lvl="1"/>
            <a:r>
              <a:rPr lang="en-US" dirty="0"/>
              <a:t>Techniques for epigenomic profiling</a:t>
            </a:r>
          </a:p>
          <a:p>
            <a:pPr lvl="1"/>
            <a:r>
              <a:rPr lang="en-US" dirty="0"/>
              <a:t>Repositories and browsers for epigenomics datasets</a:t>
            </a:r>
          </a:p>
          <a:p>
            <a:pPr lvl="1"/>
            <a:r>
              <a:rPr lang="en-US" dirty="0"/>
              <a:t>Data analysis</a:t>
            </a:r>
          </a:p>
          <a:p>
            <a:r>
              <a:rPr lang="en-US" dirty="0"/>
              <a:t>Applications of epigenomic profiling  (Focus on enhancer elements and cancer)</a:t>
            </a:r>
          </a:p>
          <a:p>
            <a:pPr lvl="1"/>
            <a:r>
              <a:rPr lang="en-US" dirty="0"/>
              <a:t>Tumorigenesis</a:t>
            </a:r>
          </a:p>
          <a:p>
            <a:pPr lvl="1"/>
            <a:r>
              <a:rPr lang="en-US" dirty="0"/>
              <a:t>Clinical subtyping</a:t>
            </a:r>
          </a:p>
          <a:p>
            <a:pPr lvl="1"/>
            <a:r>
              <a:rPr lang="en-US" dirty="0"/>
              <a:t>Metastasis</a:t>
            </a:r>
          </a:p>
          <a:p>
            <a:pPr lvl="1"/>
            <a:r>
              <a:rPr lang="en-US" dirty="0"/>
              <a:t>Drug resistance</a:t>
            </a:r>
          </a:p>
          <a:p>
            <a:pPr lvl="1"/>
            <a:r>
              <a:rPr lang="en-US" dirty="0"/>
              <a:t>Identification of non-coding driver mutations</a:t>
            </a:r>
          </a:p>
          <a:p>
            <a:pPr lvl="1"/>
            <a:r>
              <a:rPr lang="en-US" dirty="0"/>
              <a:t>GWAS</a:t>
            </a:r>
          </a:p>
          <a:p>
            <a:pPr lvl="1"/>
            <a:r>
              <a:rPr lang="en-US" dirty="0"/>
              <a:t>Biomarkers</a:t>
            </a:r>
          </a:p>
          <a:p>
            <a:r>
              <a:rPr lang="en-US" dirty="0"/>
              <a:t>Opportunities for Precision Oncology</a:t>
            </a:r>
          </a:p>
        </p:txBody>
      </p:sp>
    </p:spTree>
    <p:extLst>
      <p:ext uri="{BB962C8B-B14F-4D97-AF65-F5344CB8AC3E}">
        <p14:creationId xmlns:p14="http://schemas.microsoft.com/office/powerpoint/2010/main" val="4067601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1EAD2093-C532-1042-B169-B02C2E41F867}"/>
              </a:ext>
            </a:extLst>
          </p:cNvPr>
          <p:cNvSpPr/>
          <p:nvPr/>
        </p:nvSpPr>
        <p:spPr>
          <a:xfrm>
            <a:off x="662865" y="198569"/>
            <a:ext cx="11215788" cy="2027667"/>
          </a:xfrm>
          <a:prstGeom prst="roundRect">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chemeClr val="accent1">
                <a:shade val="95000"/>
                <a:satMod val="105000"/>
              </a:schemeClr>
            </a:solidFill>
          </a:ln>
          <a:effectLst>
            <a:outerShdw blurRad="40000" dist="23000" dir="5400000" rotWithShape="0">
              <a:schemeClr val="accent6">
                <a:lumMod val="40000"/>
                <a:lumOff val="60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4" name="Picture 23">
            <a:extLst>
              <a:ext uri="{FF2B5EF4-FFF2-40B4-BE49-F238E27FC236}">
                <a16:creationId xmlns:a16="http://schemas.microsoft.com/office/drawing/2014/main" id="{0911714A-4092-F346-9B79-7EDC47BDE1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3085" t="15394" r="26523" b="73212"/>
          <a:stretch/>
        </p:blipFill>
        <p:spPr>
          <a:xfrm>
            <a:off x="1095546" y="897833"/>
            <a:ext cx="1787721" cy="1292660"/>
          </a:xfrm>
          <a:prstGeom prst="rect">
            <a:avLst/>
          </a:prstGeom>
        </p:spPr>
      </p:pic>
      <p:grpSp>
        <p:nvGrpSpPr>
          <p:cNvPr id="25" name="Group 24">
            <a:extLst>
              <a:ext uri="{FF2B5EF4-FFF2-40B4-BE49-F238E27FC236}">
                <a16:creationId xmlns:a16="http://schemas.microsoft.com/office/drawing/2014/main" id="{C973E1FA-D71A-EA47-AD00-72848CE3DDE6}"/>
              </a:ext>
            </a:extLst>
          </p:cNvPr>
          <p:cNvGrpSpPr/>
          <p:nvPr/>
        </p:nvGrpSpPr>
        <p:grpSpPr>
          <a:xfrm>
            <a:off x="5175292" y="720448"/>
            <a:ext cx="3051720" cy="1271461"/>
            <a:chOff x="4491734" y="2937175"/>
            <a:chExt cx="2133729" cy="888990"/>
          </a:xfrm>
        </p:grpSpPr>
        <p:pic>
          <p:nvPicPr>
            <p:cNvPr id="26" name="Picture 25" descr="lungs tumor red-01.png">
              <a:extLst>
                <a:ext uri="{FF2B5EF4-FFF2-40B4-BE49-F238E27FC236}">
                  <a16:creationId xmlns:a16="http://schemas.microsoft.com/office/drawing/2014/main" id="{710933C6-FBBF-414D-898C-26D8CB2F1131}"/>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91415" y="3029591"/>
              <a:ext cx="796573" cy="796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A0D26A13-C389-E74F-9E25-39DF59EF69EE}"/>
                </a:ext>
              </a:extLst>
            </p:cNvPr>
            <p:cNvCxnSpPr>
              <a:cxnSpLocks/>
            </p:cNvCxnSpPr>
            <p:nvPr/>
          </p:nvCxnSpPr>
          <p:spPr>
            <a:xfrm>
              <a:off x="6552576" y="2937175"/>
              <a:ext cx="72887" cy="105376"/>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8" name="Down Arrow 27">
              <a:extLst>
                <a:ext uri="{FF2B5EF4-FFF2-40B4-BE49-F238E27FC236}">
                  <a16:creationId xmlns:a16="http://schemas.microsoft.com/office/drawing/2014/main" id="{6DEB9CE3-C21F-E348-9DFC-289913902BA6}"/>
                </a:ext>
              </a:extLst>
            </p:cNvPr>
            <p:cNvSpPr/>
            <p:nvPr/>
          </p:nvSpPr>
          <p:spPr>
            <a:xfrm rot="16200000">
              <a:off x="4480440" y="3397602"/>
              <a:ext cx="191528" cy="1689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a:p>
          </p:txBody>
        </p:sp>
      </p:grpSp>
      <p:pic>
        <p:nvPicPr>
          <p:cNvPr id="31" name="Picture 3">
            <a:extLst>
              <a:ext uri="{FF2B5EF4-FFF2-40B4-BE49-F238E27FC236}">
                <a16:creationId xmlns:a16="http://schemas.microsoft.com/office/drawing/2014/main" id="{AD254A28-6404-8748-B0E6-6FFDE1690092}"/>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051333" y="1232585"/>
            <a:ext cx="732015" cy="6231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 name="Picture 3">
            <a:extLst>
              <a:ext uri="{FF2B5EF4-FFF2-40B4-BE49-F238E27FC236}">
                <a16:creationId xmlns:a16="http://schemas.microsoft.com/office/drawing/2014/main" id="{F95E4629-9A61-8F44-8D60-C0E59526489B}"/>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8264136" y="1232585"/>
            <a:ext cx="623461" cy="62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2">
            <a:extLst>
              <a:ext uri="{FF2B5EF4-FFF2-40B4-BE49-F238E27FC236}">
                <a16:creationId xmlns:a16="http://schemas.microsoft.com/office/drawing/2014/main" id="{FB6A3DB8-41CB-294F-B847-A301A008DEF1}"/>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9803348" y="1077701"/>
            <a:ext cx="1413520" cy="10090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44F46B0B-094A-1645-B8E6-48792B303BC7}"/>
              </a:ext>
            </a:extLst>
          </p:cNvPr>
          <p:cNvSpPr txBox="1"/>
          <p:nvPr/>
        </p:nvSpPr>
        <p:spPr>
          <a:xfrm>
            <a:off x="1317815" y="590469"/>
            <a:ext cx="1326261" cy="461665"/>
          </a:xfrm>
          <a:prstGeom prst="rect">
            <a:avLst/>
          </a:prstGeom>
          <a:noFill/>
        </p:spPr>
        <p:txBody>
          <a:bodyPr wrap="none" rtlCol="0">
            <a:spAutoFit/>
          </a:bodyPr>
          <a:lstStyle/>
          <a:p>
            <a:r>
              <a:rPr lang="en-US" sz="2400" dirty="0">
                <a:solidFill>
                  <a:srgbClr val="0432FF"/>
                </a:solidFill>
              </a:rPr>
              <a:t>Subtypes</a:t>
            </a:r>
          </a:p>
        </p:txBody>
      </p:sp>
      <p:sp>
        <p:nvSpPr>
          <p:cNvPr id="23" name="TextBox 22">
            <a:extLst>
              <a:ext uri="{FF2B5EF4-FFF2-40B4-BE49-F238E27FC236}">
                <a16:creationId xmlns:a16="http://schemas.microsoft.com/office/drawing/2014/main" id="{A4FBB95A-AC6C-ED47-BA30-C6CCF22AAA4B}"/>
              </a:ext>
            </a:extLst>
          </p:cNvPr>
          <p:cNvSpPr txBox="1"/>
          <p:nvPr/>
        </p:nvSpPr>
        <p:spPr>
          <a:xfrm>
            <a:off x="3961216" y="590469"/>
            <a:ext cx="1520096" cy="461665"/>
          </a:xfrm>
          <a:prstGeom prst="rect">
            <a:avLst/>
          </a:prstGeom>
          <a:noFill/>
        </p:spPr>
        <p:txBody>
          <a:bodyPr wrap="none" rtlCol="0">
            <a:spAutoFit/>
          </a:bodyPr>
          <a:lstStyle/>
          <a:p>
            <a:r>
              <a:rPr lang="en-US" sz="2400" dirty="0">
                <a:solidFill>
                  <a:srgbClr val="0432FF"/>
                </a:solidFill>
              </a:rPr>
              <a:t>Metastasis</a:t>
            </a:r>
          </a:p>
        </p:txBody>
      </p:sp>
      <p:sp>
        <p:nvSpPr>
          <p:cNvPr id="34" name="TextBox 33">
            <a:extLst>
              <a:ext uri="{FF2B5EF4-FFF2-40B4-BE49-F238E27FC236}">
                <a16:creationId xmlns:a16="http://schemas.microsoft.com/office/drawing/2014/main" id="{F721CFCC-3212-D248-B370-946C053650D1}"/>
              </a:ext>
            </a:extLst>
          </p:cNvPr>
          <p:cNvSpPr txBox="1"/>
          <p:nvPr/>
        </p:nvSpPr>
        <p:spPr>
          <a:xfrm>
            <a:off x="6901203" y="590469"/>
            <a:ext cx="2113014" cy="461665"/>
          </a:xfrm>
          <a:prstGeom prst="rect">
            <a:avLst/>
          </a:prstGeom>
          <a:noFill/>
        </p:spPr>
        <p:txBody>
          <a:bodyPr wrap="none" rtlCol="0">
            <a:spAutoFit/>
          </a:bodyPr>
          <a:lstStyle/>
          <a:p>
            <a:r>
              <a:rPr lang="en-US" sz="2400" dirty="0">
                <a:solidFill>
                  <a:srgbClr val="0432FF"/>
                </a:solidFill>
              </a:rPr>
              <a:t>Drug resistance</a:t>
            </a:r>
          </a:p>
        </p:txBody>
      </p:sp>
      <p:sp>
        <p:nvSpPr>
          <p:cNvPr id="39" name="TextBox 38">
            <a:extLst>
              <a:ext uri="{FF2B5EF4-FFF2-40B4-BE49-F238E27FC236}">
                <a16:creationId xmlns:a16="http://schemas.microsoft.com/office/drawing/2014/main" id="{9160BB3F-6C4F-7946-85F6-E8DE5CED3C62}"/>
              </a:ext>
            </a:extLst>
          </p:cNvPr>
          <p:cNvSpPr txBox="1"/>
          <p:nvPr/>
        </p:nvSpPr>
        <p:spPr>
          <a:xfrm>
            <a:off x="9459521" y="590469"/>
            <a:ext cx="1964769" cy="461665"/>
          </a:xfrm>
          <a:prstGeom prst="rect">
            <a:avLst/>
          </a:prstGeom>
          <a:noFill/>
        </p:spPr>
        <p:txBody>
          <a:bodyPr wrap="none" rtlCol="0">
            <a:spAutoFit/>
          </a:bodyPr>
          <a:lstStyle/>
          <a:p>
            <a:r>
              <a:rPr lang="en-US" sz="2400" dirty="0">
                <a:solidFill>
                  <a:srgbClr val="0432FF"/>
                </a:solidFill>
              </a:rPr>
              <a:t>Predisposition</a:t>
            </a:r>
          </a:p>
        </p:txBody>
      </p:sp>
      <p:sp>
        <p:nvSpPr>
          <p:cNvPr id="41" name="TextBox 40">
            <a:extLst>
              <a:ext uri="{FF2B5EF4-FFF2-40B4-BE49-F238E27FC236}">
                <a16:creationId xmlns:a16="http://schemas.microsoft.com/office/drawing/2014/main" id="{A5435256-0281-A84E-8ACA-7D9A99BBCE31}"/>
              </a:ext>
            </a:extLst>
          </p:cNvPr>
          <p:cNvSpPr txBox="1"/>
          <p:nvPr/>
        </p:nvSpPr>
        <p:spPr>
          <a:xfrm>
            <a:off x="898914" y="201171"/>
            <a:ext cx="7410495" cy="461665"/>
          </a:xfrm>
          <a:prstGeom prst="rect">
            <a:avLst/>
          </a:prstGeom>
          <a:noFill/>
        </p:spPr>
        <p:txBody>
          <a:bodyPr wrap="square" rtlCol="0">
            <a:spAutoFit/>
          </a:bodyPr>
          <a:lstStyle/>
          <a:p>
            <a:r>
              <a:rPr lang="en-US" sz="2400" b="1" dirty="0"/>
              <a:t>Enhancer changes mediating acquisition of traits</a:t>
            </a:r>
          </a:p>
        </p:txBody>
      </p:sp>
      <p:sp>
        <p:nvSpPr>
          <p:cNvPr id="43" name="Down Arrow 42">
            <a:extLst>
              <a:ext uri="{FF2B5EF4-FFF2-40B4-BE49-F238E27FC236}">
                <a16:creationId xmlns:a16="http://schemas.microsoft.com/office/drawing/2014/main" id="{05F4EA5E-DE75-E746-964D-2F606D2473F4}"/>
              </a:ext>
            </a:extLst>
          </p:cNvPr>
          <p:cNvSpPr/>
          <p:nvPr/>
        </p:nvSpPr>
        <p:spPr>
          <a:xfrm rot="16200000">
            <a:off x="7879284" y="1376259"/>
            <a:ext cx="273929" cy="24162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a:p>
        </p:txBody>
      </p:sp>
      <p:sp>
        <p:nvSpPr>
          <p:cNvPr id="3" name="TextBox 2">
            <a:extLst>
              <a:ext uri="{FF2B5EF4-FFF2-40B4-BE49-F238E27FC236}">
                <a16:creationId xmlns:a16="http://schemas.microsoft.com/office/drawing/2014/main" id="{621B3B3C-432B-7E48-AE47-9AAE41BDE9BD}"/>
              </a:ext>
            </a:extLst>
          </p:cNvPr>
          <p:cNvSpPr txBox="1"/>
          <p:nvPr/>
        </p:nvSpPr>
        <p:spPr>
          <a:xfrm>
            <a:off x="6880073" y="995446"/>
            <a:ext cx="970137" cy="256545"/>
          </a:xfrm>
          <a:prstGeom prst="rect">
            <a:avLst/>
          </a:prstGeom>
          <a:noFill/>
        </p:spPr>
        <p:txBody>
          <a:bodyPr wrap="none" rtlCol="0">
            <a:spAutoFit/>
          </a:bodyPr>
          <a:lstStyle/>
          <a:p>
            <a:r>
              <a:rPr lang="en-US" sz="1067" dirty="0"/>
              <a:t>Drug sensitive</a:t>
            </a:r>
          </a:p>
        </p:txBody>
      </p:sp>
      <p:sp>
        <p:nvSpPr>
          <p:cNvPr id="44" name="TextBox 43">
            <a:extLst>
              <a:ext uri="{FF2B5EF4-FFF2-40B4-BE49-F238E27FC236}">
                <a16:creationId xmlns:a16="http://schemas.microsoft.com/office/drawing/2014/main" id="{27DEFDE0-CB34-F240-B78A-D4537C091CBD}"/>
              </a:ext>
            </a:extLst>
          </p:cNvPr>
          <p:cNvSpPr txBox="1"/>
          <p:nvPr/>
        </p:nvSpPr>
        <p:spPr>
          <a:xfrm>
            <a:off x="8052879" y="1000037"/>
            <a:ext cx="934871" cy="256545"/>
          </a:xfrm>
          <a:prstGeom prst="rect">
            <a:avLst/>
          </a:prstGeom>
          <a:noFill/>
        </p:spPr>
        <p:txBody>
          <a:bodyPr wrap="none" rtlCol="0">
            <a:spAutoFit/>
          </a:bodyPr>
          <a:lstStyle/>
          <a:p>
            <a:r>
              <a:rPr lang="en-US" sz="1067" dirty="0"/>
              <a:t>Drug tolerant</a:t>
            </a:r>
          </a:p>
        </p:txBody>
      </p:sp>
      <p:pic>
        <p:nvPicPr>
          <p:cNvPr id="77" name="Picture 1">
            <a:extLst>
              <a:ext uri="{FF2B5EF4-FFF2-40B4-BE49-F238E27FC236}">
                <a16:creationId xmlns:a16="http://schemas.microsoft.com/office/drawing/2014/main" id="{EA97FA38-64CA-9441-996D-08B96215B890}"/>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918123" y="1089314"/>
            <a:ext cx="1103655" cy="766428"/>
          </a:xfrm>
          <a:prstGeom prst="ellipse">
            <a:avLst/>
          </a:prstGeom>
          <a:noFill/>
          <a:ln w="9525">
            <a:noFill/>
            <a:miter lim="800000"/>
            <a:headEnd/>
            <a:tailEnd/>
          </a:ln>
        </p:spPr>
      </p:pic>
      <p:sp>
        <p:nvSpPr>
          <p:cNvPr id="11" name="Rectangle 10">
            <a:extLst>
              <a:ext uri="{FF2B5EF4-FFF2-40B4-BE49-F238E27FC236}">
                <a16:creationId xmlns:a16="http://schemas.microsoft.com/office/drawing/2014/main" id="{511173ED-46F5-8A4D-BC1D-7857A0EA0C5F}"/>
              </a:ext>
            </a:extLst>
          </p:cNvPr>
          <p:cNvSpPr/>
          <p:nvPr/>
        </p:nvSpPr>
        <p:spPr>
          <a:xfrm>
            <a:off x="3458725" y="590469"/>
            <a:ext cx="3233905" cy="149628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00D813DA-3005-F245-BA35-7B654B0AA0A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09890" y="4358611"/>
            <a:ext cx="6014400" cy="1651842"/>
          </a:xfrm>
          <a:prstGeom prst="rect">
            <a:avLst/>
          </a:prstGeom>
        </p:spPr>
      </p:pic>
      <p:pic>
        <p:nvPicPr>
          <p:cNvPr id="9" name="Picture 8">
            <a:extLst>
              <a:ext uri="{FF2B5EF4-FFF2-40B4-BE49-F238E27FC236}">
                <a16:creationId xmlns:a16="http://schemas.microsoft.com/office/drawing/2014/main" id="{6B6CADCD-16A0-3741-868D-E02125C89BF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76536" y="2676417"/>
            <a:ext cx="5964377" cy="1311700"/>
          </a:xfrm>
          <a:prstGeom prst="rect">
            <a:avLst/>
          </a:prstGeom>
        </p:spPr>
      </p:pic>
      <p:sp>
        <p:nvSpPr>
          <p:cNvPr id="10" name="TextBox 9">
            <a:extLst>
              <a:ext uri="{FF2B5EF4-FFF2-40B4-BE49-F238E27FC236}">
                <a16:creationId xmlns:a16="http://schemas.microsoft.com/office/drawing/2014/main" id="{CD7E79D4-4461-6541-BD19-8C436132D57F}"/>
              </a:ext>
            </a:extLst>
          </p:cNvPr>
          <p:cNvSpPr txBox="1"/>
          <p:nvPr/>
        </p:nvSpPr>
        <p:spPr>
          <a:xfrm>
            <a:off x="4980233" y="2923091"/>
            <a:ext cx="1050288" cy="369332"/>
          </a:xfrm>
          <a:prstGeom prst="rect">
            <a:avLst/>
          </a:prstGeom>
          <a:noFill/>
        </p:spPr>
        <p:txBody>
          <a:bodyPr wrap="none" rtlCol="0">
            <a:spAutoFit/>
          </a:bodyPr>
          <a:lstStyle/>
          <a:p>
            <a:r>
              <a:rPr lang="en-US" i="1" dirty="0"/>
              <a:t>Cell</a:t>
            </a:r>
            <a:r>
              <a:rPr lang="en-US" dirty="0"/>
              <a:t> 2017</a:t>
            </a:r>
          </a:p>
        </p:txBody>
      </p:sp>
      <p:sp>
        <p:nvSpPr>
          <p:cNvPr id="38" name="TextBox 37">
            <a:extLst>
              <a:ext uri="{FF2B5EF4-FFF2-40B4-BE49-F238E27FC236}">
                <a16:creationId xmlns:a16="http://schemas.microsoft.com/office/drawing/2014/main" id="{A19D929E-5263-F943-A6ED-28BD7E9F480B}"/>
              </a:ext>
            </a:extLst>
          </p:cNvPr>
          <p:cNvSpPr txBox="1"/>
          <p:nvPr/>
        </p:nvSpPr>
        <p:spPr>
          <a:xfrm>
            <a:off x="9553433" y="4034458"/>
            <a:ext cx="2268570" cy="369332"/>
          </a:xfrm>
          <a:prstGeom prst="rect">
            <a:avLst/>
          </a:prstGeom>
          <a:noFill/>
        </p:spPr>
        <p:txBody>
          <a:bodyPr wrap="none" rtlCol="0">
            <a:spAutoFit/>
          </a:bodyPr>
          <a:lstStyle/>
          <a:p>
            <a:r>
              <a:rPr lang="en-US" i="1" dirty="0"/>
              <a:t>Nature Medicine</a:t>
            </a:r>
            <a:r>
              <a:rPr lang="en-US" dirty="0"/>
              <a:t> 2018</a:t>
            </a:r>
          </a:p>
        </p:txBody>
      </p:sp>
      <p:pic>
        <p:nvPicPr>
          <p:cNvPr id="17" name="Picture 16">
            <a:extLst>
              <a:ext uri="{FF2B5EF4-FFF2-40B4-BE49-F238E27FC236}">
                <a16:creationId xmlns:a16="http://schemas.microsoft.com/office/drawing/2014/main" id="{0F862359-983D-EF4F-9DFD-6E780C367E9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42065" y="4108476"/>
            <a:ext cx="2584335" cy="2595522"/>
          </a:xfrm>
          <a:prstGeom prst="rect">
            <a:avLst/>
          </a:prstGeom>
        </p:spPr>
      </p:pic>
    </p:spTree>
    <p:extLst>
      <p:ext uri="{BB962C8B-B14F-4D97-AF65-F5344CB8AC3E}">
        <p14:creationId xmlns:p14="http://schemas.microsoft.com/office/powerpoint/2010/main" val="317264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944" y="224093"/>
            <a:ext cx="11473147" cy="1143000"/>
          </a:xfrm>
        </p:spPr>
        <p:txBody>
          <a:bodyPr>
            <a:noAutofit/>
          </a:bodyPr>
          <a:lstStyle/>
          <a:p>
            <a:r>
              <a:rPr lang="en-US" sz="3733" b="1" dirty="0"/>
              <a:t>Metastatic tumors show extensive enhancer alterations</a:t>
            </a:r>
            <a:br>
              <a:rPr lang="en-US" sz="3733" b="1" dirty="0"/>
            </a:br>
            <a:r>
              <a:rPr lang="en-US" sz="3733" b="1" dirty="0"/>
              <a:t>(Met-VELs)</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690701" y="1537580"/>
            <a:ext cx="5886028" cy="4674097"/>
          </a:xfrm>
          <a:prstGeom prst="rect">
            <a:avLst/>
          </a:prstGeom>
        </p:spPr>
      </p:pic>
      <p:sp>
        <p:nvSpPr>
          <p:cNvPr id="6" name="TextBox 5"/>
          <p:cNvSpPr txBox="1"/>
          <p:nvPr/>
        </p:nvSpPr>
        <p:spPr>
          <a:xfrm>
            <a:off x="4224300" y="6365558"/>
            <a:ext cx="4157100" cy="461665"/>
          </a:xfrm>
          <a:prstGeom prst="rect">
            <a:avLst/>
          </a:prstGeom>
          <a:noFill/>
        </p:spPr>
        <p:txBody>
          <a:bodyPr wrap="none" rtlCol="0">
            <a:spAutoFit/>
          </a:bodyPr>
          <a:lstStyle/>
          <a:p>
            <a:r>
              <a:rPr lang="en-US" sz="2400" dirty="0"/>
              <a:t>Morrow et al, </a:t>
            </a:r>
            <a:r>
              <a:rPr lang="en-US" sz="2400" i="1" dirty="0"/>
              <a:t>Nature Med </a:t>
            </a:r>
            <a:r>
              <a:rPr lang="en-US" sz="2400" dirty="0"/>
              <a:t>2018</a:t>
            </a:r>
          </a:p>
        </p:txBody>
      </p:sp>
      <p:grpSp>
        <p:nvGrpSpPr>
          <p:cNvPr id="7" name="Group 6"/>
          <p:cNvGrpSpPr/>
          <p:nvPr/>
        </p:nvGrpSpPr>
        <p:grpSpPr>
          <a:xfrm>
            <a:off x="240475" y="1367095"/>
            <a:ext cx="5163780" cy="4450175"/>
            <a:chOff x="457199" y="1607825"/>
            <a:chExt cx="2757925" cy="2328492"/>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199" y="1607825"/>
              <a:ext cx="2757925" cy="2328492"/>
            </a:xfrm>
            <a:prstGeom prst="rect">
              <a:avLst/>
            </a:prstGeom>
          </p:spPr>
        </p:pic>
        <p:sp>
          <p:nvSpPr>
            <p:cNvPr id="9" name="TextBox 8">
              <a:extLst>
                <a:ext uri="{FF2B5EF4-FFF2-40B4-BE49-F238E27FC236}">
                  <a16:creationId xmlns:a16="http://schemas.microsoft.com/office/drawing/2014/main" id="{41BAC807-FA77-3A40-A1CC-BDA1361395BB}"/>
                </a:ext>
              </a:extLst>
            </p:cNvPr>
            <p:cNvSpPr txBox="1"/>
            <p:nvPr/>
          </p:nvSpPr>
          <p:spPr>
            <a:xfrm>
              <a:off x="766119" y="3566984"/>
              <a:ext cx="335782" cy="241560"/>
            </a:xfrm>
            <a:prstGeom prst="rect">
              <a:avLst/>
            </a:prstGeom>
            <a:solidFill>
              <a:schemeClr val="bg1"/>
            </a:solidFill>
          </p:spPr>
          <p:txBody>
            <a:bodyPr wrap="none" rtlCol="0">
              <a:spAutoFit/>
            </a:bodyPr>
            <a:lstStyle/>
            <a:p>
              <a:r>
                <a:rPr lang="en-US" sz="2400" dirty="0"/>
                <a:t>x10</a:t>
              </a:r>
            </a:p>
          </p:txBody>
        </p:sp>
      </p:grpSp>
    </p:spTree>
    <p:extLst>
      <p:ext uri="{BB962C8B-B14F-4D97-AF65-F5344CB8AC3E}">
        <p14:creationId xmlns:p14="http://schemas.microsoft.com/office/powerpoint/2010/main" val="2000346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961" y="77595"/>
            <a:ext cx="10972800" cy="1143000"/>
          </a:xfrm>
        </p:spPr>
        <p:txBody>
          <a:bodyPr>
            <a:noAutofit/>
          </a:bodyPr>
          <a:lstStyle/>
          <a:p>
            <a:r>
              <a:rPr lang="en-US" sz="3200" b="1" dirty="0"/>
              <a:t>Enhancer alterations (Met-VELs) in metastatic osteosarcoma</a:t>
            </a:r>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t="54062" r="44522"/>
          <a:stretch/>
        </p:blipFill>
        <p:spPr>
          <a:xfrm>
            <a:off x="20240" y="1431578"/>
            <a:ext cx="4895413" cy="5245829"/>
          </a:xfrm>
          <a:prstGeom prst="rect">
            <a:avLst/>
          </a:prstGeom>
        </p:spPr>
      </p:pic>
      <p:pic>
        <p:nvPicPr>
          <p:cNvPr id="9" name="Picture 8" descr="figure_2-1_new.pdf"/>
          <p:cNvPicPr>
            <a:picLocks noChangeAspect="1"/>
          </p:cNvPicPr>
          <p:nvPr/>
        </p:nvPicPr>
        <p:blipFill rotWithShape="1">
          <a:blip r:embed="rId3" cstate="email">
            <a:extLst>
              <a:ext uri="{28A0092B-C50C-407E-A947-70E740481C1C}">
                <a14:useLocalDpi xmlns:a14="http://schemas.microsoft.com/office/drawing/2010/main"/>
              </a:ext>
            </a:extLst>
          </a:blip>
          <a:srcRect l="57327" t="68238" r="254" b="10836"/>
          <a:stretch/>
        </p:blipFill>
        <p:spPr>
          <a:xfrm>
            <a:off x="7171015" y="2958597"/>
            <a:ext cx="4690623" cy="2994577"/>
          </a:xfrm>
          <a:prstGeom prst="rect">
            <a:avLst/>
          </a:prstGeom>
        </p:spPr>
      </p:pic>
      <p:grpSp>
        <p:nvGrpSpPr>
          <p:cNvPr id="11" name="Group 10"/>
          <p:cNvGrpSpPr/>
          <p:nvPr/>
        </p:nvGrpSpPr>
        <p:grpSpPr>
          <a:xfrm>
            <a:off x="3911600" y="5951930"/>
            <a:ext cx="8280400" cy="923330"/>
            <a:chOff x="165100" y="5632271"/>
            <a:chExt cx="8280400" cy="1046375"/>
          </a:xfrm>
        </p:grpSpPr>
        <p:sp>
          <p:nvSpPr>
            <p:cNvPr id="12" name="Rectangle 11"/>
            <p:cNvSpPr/>
            <p:nvPr/>
          </p:nvSpPr>
          <p:spPr>
            <a:xfrm>
              <a:off x="165100" y="5632271"/>
              <a:ext cx="8280400" cy="102252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22075" y="5632271"/>
              <a:ext cx="5353057" cy="1046375"/>
            </a:xfrm>
            <a:prstGeom prst="rect">
              <a:avLst/>
            </a:prstGeom>
            <a:noFill/>
          </p:spPr>
          <p:txBody>
            <a:bodyPr wrap="square" rtlCol="0">
              <a:spAutoFit/>
            </a:bodyPr>
            <a:lstStyle/>
            <a:p>
              <a:r>
                <a:rPr lang="en-US" dirty="0"/>
                <a:t>*AP-1 transcription factors bind to Met-VELs </a:t>
              </a:r>
            </a:p>
            <a:p>
              <a:r>
                <a:rPr lang="en-US" dirty="0"/>
                <a:t>   (FOS, FOSL1, JUN, JUNB, JUND) </a:t>
              </a:r>
            </a:p>
            <a:p>
              <a:r>
                <a:rPr lang="en-US" dirty="0"/>
                <a:t>  </a:t>
              </a:r>
            </a:p>
          </p:txBody>
        </p:sp>
        <p:cxnSp>
          <p:nvCxnSpPr>
            <p:cNvPr id="14" name="Straight Connector 13"/>
            <p:cNvCxnSpPr/>
            <p:nvPr/>
          </p:nvCxnSpPr>
          <p:spPr>
            <a:xfrm>
              <a:off x="5956774" y="6379881"/>
              <a:ext cx="188806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174480" y="6316381"/>
              <a:ext cx="358145" cy="127000"/>
            </a:xfrm>
            <a:prstGeom prst="rect">
              <a:avLst/>
            </a:prstGeom>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944947" y="6316381"/>
              <a:ext cx="722094" cy="127000"/>
            </a:xfrm>
            <a:prstGeom prst="rect">
              <a:avLst/>
            </a:prstGeom>
            <a:solidFill>
              <a:schemeClr val="accent6">
                <a:lumMod val="5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6944947" y="6176681"/>
              <a:ext cx="0" cy="2032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34052" y="6176681"/>
              <a:ext cx="233455" cy="0"/>
            </a:xfrm>
            <a:prstGeom prst="line">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843224" y="5632271"/>
              <a:ext cx="513282" cy="383670"/>
              <a:chOff x="7342882" y="3937328"/>
              <a:chExt cx="513282" cy="383670"/>
            </a:xfrm>
          </p:grpSpPr>
          <p:sp>
            <p:nvSpPr>
              <p:cNvPr id="21" name="Oval 20"/>
              <p:cNvSpPr/>
              <p:nvPr/>
            </p:nvSpPr>
            <p:spPr>
              <a:xfrm>
                <a:off x="7422722" y="3970867"/>
                <a:ext cx="358145" cy="30480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7342882" y="3937328"/>
                <a:ext cx="513282" cy="383670"/>
              </a:xfrm>
              <a:prstGeom prst="rect">
                <a:avLst/>
              </a:prstGeom>
              <a:noFill/>
            </p:spPr>
            <p:txBody>
              <a:bodyPr wrap="none" rtlCol="0">
                <a:spAutoFit/>
              </a:bodyPr>
              <a:lstStyle/>
              <a:p>
                <a:r>
                  <a:rPr lang="en-US" sz="1600" dirty="0"/>
                  <a:t>AP1</a:t>
                </a:r>
              </a:p>
            </p:txBody>
          </p:sp>
        </p:grpSp>
        <p:cxnSp>
          <p:nvCxnSpPr>
            <p:cNvPr id="20" name="Straight Connector 19"/>
            <p:cNvCxnSpPr/>
            <p:nvPr/>
          </p:nvCxnSpPr>
          <p:spPr>
            <a:xfrm>
              <a:off x="6235435" y="6024281"/>
              <a:ext cx="116728" cy="220133"/>
            </a:xfrm>
            <a:prstGeom prst="line">
              <a:avLst/>
            </a:prstGeom>
            <a:ln>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353962" y="1423712"/>
            <a:ext cx="180913" cy="165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Rectangle 22"/>
          <p:cNvSpPr/>
          <p:nvPr/>
        </p:nvSpPr>
        <p:spPr>
          <a:xfrm>
            <a:off x="557162" y="1626912"/>
            <a:ext cx="180913" cy="165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4" name="Picture 23" descr="Figure1.png">
            <a:extLst>
              <a:ext uri="{FF2B5EF4-FFF2-40B4-BE49-F238E27FC236}">
                <a16:creationId xmlns:a16="http://schemas.microsoft.com/office/drawing/2014/main" id="{3890FF2E-D63A-F440-A250-7EDAD057165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4970" t="11762"/>
          <a:stretch/>
        </p:blipFill>
        <p:spPr>
          <a:xfrm flipH="1">
            <a:off x="5948522" y="1101961"/>
            <a:ext cx="4848757" cy="1617063"/>
          </a:xfrm>
          <a:prstGeom prst="rect">
            <a:avLst/>
          </a:prstGeom>
        </p:spPr>
      </p:pic>
      <p:sp>
        <p:nvSpPr>
          <p:cNvPr id="25" name="TextBox 24">
            <a:extLst>
              <a:ext uri="{FF2B5EF4-FFF2-40B4-BE49-F238E27FC236}">
                <a16:creationId xmlns:a16="http://schemas.microsoft.com/office/drawing/2014/main" id="{33E8B4F0-7EEC-4347-BAC7-9C543EAC2458}"/>
              </a:ext>
            </a:extLst>
          </p:cNvPr>
          <p:cNvSpPr txBox="1"/>
          <p:nvPr/>
        </p:nvSpPr>
        <p:spPr>
          <a:xfrm>
            <a:off x="9794583" y="2381522"/>
            <a:ext cx="481222" cy="461665"/>
          </a:xfrm>
          <a:prstGeom prst="rect">
            <a:avLst/>
          </a:prstGeom>
          <a:solidFill>
            <a:schemeClr val="bg1"/>
          </a:solidFill>
        </p:spPr>
        <p:txBody>
          <a:bodyPr wrap="none" rtlCol="0">
            <a:spAutoFit/>
          </a:bodyPr>
          <a:lstStyle/>
          <a:p>
            <a:r>
              <a:rPr lang="en-US" sz="2400" i="1" dirty="0"/>
              <a:t>F3</a:t>
            </a:r>
          </a:p>
        </p:txBody>
      </p:sp>
      <p:sp>
        <p:nvSpPr>
          <p:cNvPr id="3" name="TextBox 2">
            <a:extLst>
              <a:ext uri="{FF2B5EF4-FFF2-40B4-BE49-F238E27FC236}">
                <a16:creationId xmlns:a16="http://schemas.microsoft.com/office/drawing/2014/main" id="{4D464375-B54F-2B49-9BA3-85543C768DF4}"/>
              </a:ext>
            </a:extLst>
          </p:cNvPr>
          <p:cNvSpPr txBox="1"/>
          <p:nvPr/>
        </p:nvSpPr>
        <p:spPr>
          <a:xfrm>
            <a:off x="4513204" y="1101961"/>
            <a:ext cx="1396536" cy="1200329"/>
          </a:xfrm>
          <a:prstGeom prst="rect">
            <a:avLst/>
          </a:prstGeom>
          <a:noFill/>
        </p:spPr>
        <p:txBody>
          <a:bodyPr wrap="none" rtlCol="0">
            <a:spAutoFit/>
          </a:bodyPr>
          <a:lstStyle/>
          <a:p>
            <a:pPr algn="r"/>
            <a:r>
              <a:rPr lang="en-US" sz="2400" dirty="0"/>
              <a:t>Non-Met.</a:t>
            </a:r>
          </a:p>
          <a:p>
            <a:pPr algn="r"/>
            <a:endParaRPr lang="en-US" sz="2400" dirty="0"/>
          </a:p>
          <a:p>
            <a:pPr algn="r"/>
            <a:r>
              <a:rPr lang="en-US" sz="2400" dirty="0"/>
              <a:t>Met.</a:t>
            </a:r>
          </a:p>
        </p:txBody>
      </p:sp>
    </p:spTree>
    <p:extLst>
      <p:ext uri="{BB962C8B-B14F-4D97-AF65-F5344CB8AC3E}">
        <p14:creationId xmlns:p14="http://schemas.microsoft.com/office/powerpoint/2010/main" val="3377887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354496" y="160630"/>
            <a:ext cx="7722050" cy="461665"/>
          </a:xfrm>
          <a:prstGeom prst="rect">
            <a:avLst/>
          </a:prstGeom>
          <a:noFill/>
        </p:spPr>
        <p:txBody>
          <a:bodyPr wrap="none" rtlCol="0">
            <a:spAutoFit/>
          </a:bodyPr>
          <a:lstStyle/>
          <a:p>
            <a:r>
              <a:rPr lang="en-US" sz="2400" b="1" dirty="0">
                <a:solidFill>
                  <a:srgbClr val="000000"/>
                </a:solidFill>
              </a:rPr>
              <a:t>Met-VEL genes switch on/off in the lung microenvironment</a:t>
            </a:r>
          </a:p>
        </p:txBody>
      </p:sp>
      <p:grpSp>
        <p:nvGrpSpPr>
          <p:cNvPr id="2" name="Group 147"/>
          <p:cNvGrpSpPr/>
          <p:nvPr/>
        </p:nvGrpSpPr>
        <p:grpSpPr>
          <a:xfrm>
            <a:off x="1825314" y="867945"/>
            <a:ext cx="8467037" cy="1867299"/>
            <a:chOff x="749199" y="812800"/>
            <a:chExt cx="7835710" cy="1350580"/>
          </a:xfrm>
        </p:grpSpPr>
        <p:sp>
          <p:nvSpPr>
            <p:cNvPr id="149" name="Right Arrow 148"/>
            <p:cNvSpPr/>
            <p:nvPr/>
          </p:nvSpPr>
          <p:spPr>
            <a:xfrm>
              <a:off x="2099503" y="1371076"/>
              <a:ext cx="594391" cy="366653"/>
            </a:xfrm>
            <a:prstGeom prst="rightArrow">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pic>
          <p:nvPicPr>
            <p:cNvPr id="150" name="Picture 149"/>
            <p:cNvPicPr/>
            <p:nvPr/>
          </p:nvPicPr>
          <p:blipFill>
            <a:blip r:embed="rId3" cstate="email">
              <a:extLst>
                <a:ext uri="{28A0092B-C50C-407E-A947-70E740481C1C}">
                  <a14:useLocalDpi xmlns:a14="http://schemas.microsoft.com/office/drawing/2010/main"/>
                </a:ext>
              </a:extLst>
            </a:blip>
            <a:srcRect/>
            <a:stretch>
              <a:fillRect/>
            </a:stretch>
          </p:blipFill>
          <p:spPr bwMode="auto">
            <a:xfrm>
              <a:off x="2756981" y="1101168"/>
              <a:ext cx="1193509" cy="899909"/>
            </a:xfrm>
            <a:prstGeom prst="rect">
              <a:avLst/>
            </a:prstGeom>
            <a:noFill/>
            <a:ln w="9525">
              <a:noFill/>
              <a:miter lim="800000"/>
              <a:headEnd/>
              <a:tailEnd/>
            </a:ln>
          </p:spPr>
        </p:pic>
        <p:grpSp>
          <p:nvGrpSpPr>
            <p:cNvPr id="3" name="Group 96"/>
            <p:cNvGrpSpPr/>
            <p:nvPr/>
          </p:nvGrpSpPr>
          <p:grpSpPr>
            <a:xfrm>
              <a:off x="749199" y="812800"/>
              <a:ext cx="1391459" cy="1350580"/>
              <a:chOff x="-981862" y="2026565"/>
              <a:chExt cx="1772459" cy="1633168"/>
            </a:xfrm>
          </p:grpSpPr>
          <p:pic>
            <p:nvPicPr>
              <p:cNvPr id="171" name="Picture 170"/>
              <p:cNvPicPr/>
              <p:nvPr/>
            </p:nvPicPr>
            <p:blipFill>
              <a:blip r:embed="rId4" cstate="screen">
                <a:extLst>
                  <a:ext uri="{28A0092B-C50C-407E-A947-70E740481C1C}">
                    <a14:useLocalDpi xmlns:a14="http://schemas.microsoft.com/office/drawing/2010/main"/>
                  </a:ext>
                </a:extLst>
              </a:blip>
              <a:srcRect/>
              <a:stretch>
                <a:fillRect/>
              </a:stretch>
            </p:blipFill>
            <p:spPr bwMode="auto">
              <a:xfrm>
                <a:off x="-981862" y="2026565"/>
                <a:ext cx="1772459" cy="1633168"/>
              </a:xfrm>
              <a:prstGeom prst="rect">
                <a:avLst/>
              </a:prstGeom>
              <a:noFill/>
              <a:ln w="9525">
                <a:noFill/>
                <a:miter lim="800000"/>
                <a:headEnd/>
                <a:tailEnd/>
              </a:ln>
            </p:spPr>
          </p:pic>
          <p:sp>
            <p:nvSpPr>
              <p:cNvPr id="172" name="Rectangle 171"/>
              <p:cNvSpPr/>
              <p:nvPr/>
            </p:nvSpPr>
            <p:spPr>
              <a:xfrm>
                <a:off x="-710787" y="2218715"/>
                <a:ext cx="258544" cy="2326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203200" y="2622315"/>
                <a:ext cx="477790" cy="2326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15"/>
            <p:cNvGrpSpPr>
              <a:grpSpLocks/>
            </p:cNvGrpSpPr>
            <p:nvPr/>
          </p:nvGrpSpPr>
          <p:grpSpPr bwMode="auto">
            <a:xfrm>
              <a:off x="3530626" y="892992"/>
              <a:ext cx="2158362" cy="1074382"/>
              <a:chOff x="29585114" y="5791200"/>
              <a:chExt cx="3311995" cy="1939475"/>
            </a:xfrm>
          </p:grpSpPr>
          <p:cxnSp>
            <p:nvCxnSpPr>
              <p:cNvPr id="168" name="Straight Connector 167"/>
              <p:cNvCxnSpPr/>
              <p:nvPr/>
            </p:nvCxnSpPr>
            <p:spPr>
              <a:xfrm flipH="1">
                <a:off x="29585114" y="5793384"/>
                <a:ext cx="1506609" cy="73385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29585114" y="6706335"/>
                <a:ext cx="1506610" cy="102215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70" name="Picture 185" descr="JM_CoverImage_2_ver2.tiff"/>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089600" y="5791200"/>
                <a:ext cx="1807509" cy="1939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53" name="Rectangle 563"/>
            <p:cNvSpPr>
              <a:spLocks noChangeArrowheads="1"/>
            </p:cNvSpPr>
            <p:nvPr/>
          </p:nvSpPr>
          <p:spPr bwMode="auto">
            <a:xfrm>
              <a:off x="6092083" y="1106780"/>
              <a:ext cx="145263" cy="168806"/>
            </a:xfrm>
            <a:prstGeom prst="rect">
              <a:avLst/>
            </a:prstGeom>
            <a:solidFill>
              <a:schemeClr val="bg1"/>
            </a:solidFill>
            <a:ln w="9525">
              <a:solidFill>
                <a:schemeClr val="bg1"/>
              </a:solidFill>
              <a:round/>
              <a:headEnd/>
              <a:tailEnd/>
            </a:ln>
          </p:spPr>
          <p:txBody>
            <a:bodyPr/>
            <a:lstStyle/>
            <a:p>
              <a:pPr defTabSz="3762281"/>
              <a:endParaRPr lang="en-US" sz="1000">
                <a:latin typeface="Arial"/>
                <a:cs typeface="Arial"/>
              </a:endParaRPr>
            </a:p>
          </p:txBody>
        </p:sp>
        <p:sp>
          <p:nvSpPr>
            <p:cNvPr id="154" name="Rectangle 564"/>
            <p:cNvSpPr>
              <a:spLocks noChangeArrowheads="1"/>
            </p:cNvSpPr>
            <p:nvPr/>
          </p:nvSpPr>
          <p:spPr bwMode="auto">
            <a:xfrm>
              <a:off x="7060500" y="1106780"/>
              <a:ext cx="145263" cy="168806"/>
            </a:xfrm>
            <a:prstGeom prst="rect">
              <a:avLst/>
            </a:prstGeom>
            <a:solidFill>
              <a:schemeClr val="bg1"/>
            </a:solidFill>
            <a:ln w="9525">
              <a:solidFill>
                <a:schemeClr val="bg1"/>
              </a:solidFill>
              <a:round/>
              <a:headEnd/>
              <a:tailEnd/>
            </a:ln>
          </p:spPr>
          <p:txBody>
            <a:bodyPr/>
            <a:lstStyle/>
            <a:p>
              <a:pPr defTabSz="3762281"/>
              <a:endParaRPr lang="en-US" sz="1000">
                <a:latin typeface="Arial"/>
                <a:cs typeface="Arial"/>
              </a:endParaRPr>
            </a:p>
          </p:txBody>
        </p:sp>
        <p:sp>
          <p:nvSpPr>
            <p:cNvPr id="155" name="Rectangle 565"/>
            <p:cNvSpPr>
              <a:spLocks noChangeArrowheads="1"/>
            </p:cNvSpPr>
            <p:nvPr/>
          </p:nvSpPr>
          <p:spPr bwMode="auto">
            <a:xfrm>
              <a:off x="8028917" y="1106780"/>
              <a:ext cx="145263" cy="168806"/>
            </a:xfrm>
            <a:prstGeom prst="rect">
              <a:avLst/>
            </a:prstGeom>
            <a:solidFill>
              <a:schemeClr val="bg1"/>
            </a:solidFill>
            <a:ln w="9525">
              <a:solidFill>
                <a:schemeClr val="bg1"/>
              </a:solidFill>
              <a:round/>
              <a:headEnd/>
              <a:tailEnd/>
            </a:ln>
          </p:spPr>
          <p:txBody>
            <a:bodyPr/>
            <a:lstStyle/>
            <a:p>
              <a:pPr defTabSz="3762281"/>
              <a:endParaRPr lang="en-US" sz="1000">
                <a:latin typeface="Arial"/>
                <a:cs typeface="Arial"/>
              </a:endParaRPr>
            </a:p>
          </p:txBody>
        </p:sp>
        <p:sp>
          <p:nvSpPr>
            <p:cNvPr id="156" name="Right Arrow 254"/>
            <p:cNvSpPr>
              <a:spLocks noChangeArrowheads="1"/>
            </p:cNvSpPr>
            <p:nvPr/>
          </p:nvSpPr>
          <p:spPr bwMode="auto">
            <a:xfrm>
              <a:off x="5808723" y="1358635"/>
              <a:ext cx="419175" cy="232823"/>
            </a:xfrm>
            <a:prstGeom prst="rightArrow">
              <a:avLst>
                <a:gd name="adj1" fmla="val 50000"/>
                <a:gd name="adj2" fmla="val 49997"/>
              </a:avLst>
            </a:prstGeom>
            <a:solidFill>
              <a:schemeClr val="accent1"/>
            </a:solidFill>
            <a:ln w="9525">
              <a:solidFill>
                <a:schemeClr val="tx1"/>
              </a:solidFill>
              <a:round/>
              <a:headEnd/>
              <a:tailEnd/>
            </a:ln>
          </p:spPr>
          <p:txBody>
            <a:bodyPr/>
            <a:lstStyle/>
            <a:p>
              <a:pPr defTabSz="3762281"/>
              <a:endParaRPr lang="en-US" sz="1000">
                <a:latin typeface="Arial"/>
                <a:cs typeface="Arial"/>
              </a:endParaRPr>
            </a:p>
          </p:txBody>
        </p:sp>
        <p:grpSp>
          <p:nvGrpSpPr>
            <p:cNvPr id="5" name="Group 264"/>
            <p:cNvGrpSpPr>
              <a:grpSpLocks/>
            </p:cNvGrpSpPr>
            <p:nvPr/>
          </p:nvGrpSpPr>
          <p:grpSpPr bwMode="auto">
            <a:xfrm>
              <a:off x="6347895" y="1300702"/>
              <a:ext cx="568650" cy="364175"/>
              <a:chOff x="21374307" y="6088485"/>
              <a:chExt cx="723603" cy="476721"/>
            </a:xfrm>
          </p:grpSpPr>
          <p:sp>
            <p:nvSpPr>
              <p:cNvPr id="162" name="Oval 161"/>
              <p:cNvSpPr/>
              <p:nvPr/>
            </p:nvSpPr>
            <p:spPr>
              <a:xfrm>
                <a:off x="21475919" y="6088485"/>
                <a:ext cx="164736" cy="147292"/>
              </a:xfrm>
              <a:prstGeom prst="ellipse">
                <a:avLst/>
              </a:prstGeom>
              <a:solidFill>
                <a:srgbClr val="278D2F"/>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a:latin typeface="Arial"/>
                  <a:cs typeface="Arial"/>
                </a:endParaRPr>
              </a:p>
            </p:txBody>
          </p:sp>
          <p:sp>
            <p:nvSpPr>
              <p:cNvPr id="163" name="Oval 162"/>
              <p:cNvSpPr/>
              <p:nvPr/>
            </p:nvSpPr>
            <p:spPr>
              <a:xfrm>
                <a:off x="21628338" y="6240529"/>
                <a:ext cx="164735" cy="147292"/>
              </a:xfrm>
              <a:prstGeom prst="ellipse">
                <a:avLst/>
              </a:prstGeom>
              <a:solidFill>
                <a:srgbClr val="278D2F"/>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a:latin typeface="Arial"/>
                  <a:cs typeface="Arial"/>
                </a:endParaRPr>
              </a:p>
            </p:txBody>
          </p:sp>
          <p:sp>
            <p:nvSpPr>
              <p:cNvPr id="164" name="Oval 163"/>
              <p:cNvSpPr/>
              <p:nvPr/>
            </p:nvSpPr>
            <p:spPr>
              <a:xfrm>
                <a:off x="21933175" y="6329221"/>
                <a:ext cx="164735" cy="147292"/>
              </a:xfrm>
              <a:prstGeom prst="ellipse">
                <a:avLst/>
              </a:prstGeom>
              <a:solidFill>
                <a:srgbClr val="278D2F"/>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a:latin typeface="Arial"/>
                  <a:cs typeface="Arial"/>
                </a:endParaRPr>
              </a:p>
            </p:txBody>
          </p:sp>
          <p:sp>
            <p:nvSpPr>
              <p:cNvPr id="165" name="Oval 164"/>
              <p:cNvSpPr/>
              <p:nvPr/>
            </p:nvSpPr>
            <p:spPr>
              <a:xfrm>
                <a:off x="21628338" y="6417914"/>
                <a:ext cx="164735" cy="147292"/>
              </a:xfrm>
              <a:prstGeom prst="ellipse">
                <a:avLst/>
              </a:prstGeom>
              <a:solidFill>
                <a:srgbClr val="278D2F"/>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a:latin typeface="Arial"/>
                  <a:cs typeface="Arial"/>
                </a:endParaRPr>
              </a:p>
            </p:txBody>
          </p:sp>
          <p:sp>
            <p:nvSpPr>
              <p:cNvPr id="166" name="Oval 165"/>
              <p:cNvSpPr/>
              <p:nvPr/>
            </p:nvSpPr>
            <p:spPr>
              <a:xfrm>
                <a:off x="21374307" y="6329221"/>
                <a:ext cx="164736" cy="147292"/>
              </a:xfrm>
              <a:prstGeom prst="ellipse">
                <a:avLst/>
              </a:prstGeom>
              <a:solidFill>
                <a:srgbClr val="278D2F"/>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a:latin typeface="Arial"/>
                  <a:cs typeface="Arial"/>
                </a:endParaRPr>
              </a:p>
            </p:txBody>
          </p:sp>
          <p:sp>
            <p:nvSpPr>
              <p:cNvPr id="167" name="Oval 166"/>
              <p:cNvSpPr/>
              <p:nvPr/>
            </p:nvSpPr>
            <p:spPr>
              <a:xfrm>
                <a:off x="21831563" y="6088485"/>
                <a:ext cx="164735" cy="147292"/>
              </a:xfrm>
              <a:prstGeom prst="ellipse">
                <a:avLst/>
              </a:prstGeom>
              <a:solidFill>
                <a:srgbClr val="278D2F"/>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dirty="0">
                  <a:latin typeface="Arial"/>
                  <a:cs typeface="Arial"/>
                </a:endParaRPr>
              </a:p>
            </p:txBody>
          </p:sp>
        </p:grpSp>
        <p:sp>
          <p:nvSpPr>
            <p:cNvPr id="158" name="TextBox 262"/>
            <p:cNvSpPr txBox="1">
              <a:spLocks noChangeArrowheads="1"/>
            </p:cNvSpPr>
            <p:nvPr/>
          </p:nvSpPr>
          <p:spPr bwMode="auto">
            <a:xfrm>
              <a:off x="5988370" y="951194"/>
              <a:ext cx="1647021" cy="178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Arial" charset="0"/>
                  <a:ea typeface="ＭＳ Ｐゴシック" charset="0"/>
                  <a:cs typeface="ＭＳ Ｐゴシック" charset="0"/>
                </a:defRPr>
              </a:lvl1pPr>
              <a:lvl2pPr marL="37931725" indent="-37474525" eaLnBrk="0" hangingPunct="0">
                <a:defRPr sz="3000">
                  <a:solidFill>
                    <a:schemeClr val="tx1"/>
                  </a:solidFill>
                  <a:latin typeface="Arial" charset="0"/>
                  <a:ea typeface="ＭＳ Ｐゴシック" charset="0"/>
                </a:defRPr>
              </a:lvl2pPr>
              <a:lvl3pPr eaLnBrk="0" hangingPunct="0">
                <a:defRPr sz="3000">
                  <a:solidFill>
                    <a:schemeClr val="tx1"/>
                  </a:solidFill>
                  <a:latin typeface="Arial" charset="0"/>
                  <a:ea typeface="ＭＳ Ｐゴシック" charset="0"/>
                </a:defRPr>
              </a:lvl3pPr>
              <a:lvl4pPr eaLnBrk="0" hangingPunct="0">
                <a:defRPr sz="3000">
                  <a:solidFill>
                    <a:schemeClr val="tx1"/>
                  </a:solidFill>
                  <a:latin typeface="Arial" charset="0"/>
                  <a:ea typeface="ＭＳ Ｐゴシック" charset="0"/>
                </a:defRPr>
              </a:lvl4pPr>
              <a:lvl5pPr eaLnBrk="0" hangingPunct="0">
                <a:defRPr sz="3000">
                  <a:solidFill>
                    <a:schemeClr val="tx1"/>
                  </a:solidFill>
                  <a:latin typeface="Arial" charset="0"/>
                  <a:ea typeface="ＭＳ Ｐゴシック" charset="0"/>
                </a:defRPr>
              </a:lvl5pPr>
              <a:lvl6pPr marL="457200" eaLnBrk="0" fontAlgn="base" hangingPunct="0">
                <a:spcBef>
                  <a:spcPct val="0"/>
                </a:spcBef>
                <a:spcAft>
                  <a:spcPct val="0"/>
                </a:spcAft>
                <a:defRPr sz="3000">
                  <a:solidFill>
                    <a:schemeClr val="tx1"/>
                  </a:solidFill>
                  <a:latin typeface="Arial" charset="0"/>
                  <a:ea typeface="ＭＳ Ｐゴシック" charset="0"/>
                </a:defRPr>
              </a:lvl6pPr>
              <a:lvl7pPr marL="914400" eaLnBrk="0" fontAlgn="base" hangingPunct="0">
                <a:spcBef>
                  <a:spcPct val="0"/>
                </a:spcBef>
                <a:spcAft>
                  <a:spcPct val="0"/>
                </a:spcAft>
                <a:defRPr sz="3000">
                  <a:solidFill>
                    <a:schemeClr val="tx1"/>
                  </a:solidFill>
                  <a:latin typeface="Arial" charset="0"/>
                  <a:ea typeface="ＭＳ Ｐゴシック" charset="0"/>
                </a:defRPr>
              </a:lvl7pPr>
              <a:lvl8pPr marL="1371600" eaLnBrk="0" fontAlgn="base" hangingPunct="0">
                <a:spcBef>
                  <a:spcPct val="0"/>
                </a:spcBef>
                <a:spcAft>
                  <a:spcPct val="0"/>
                </a:spcAft>
                <a:defRPr sz="3000">
                  <a:solidFill>
                    <a:schemeClr val="tx1"/>
                  </a:solidFill>
                  <a:latin typeface="Arial" charset="0"/>
                  <a:ea typeface="ＭＳ Ｐゴシック" charset="0"/>
                </a:defRPr>
              </a:lvl8pPr>
              <a:lvl9pPr marL="1828800"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r>
                <a:rPr lang="en-US" sz="1000">
                  <a:latin typeface="Arial"/>
                  <a:cs typeface="Arial"/>
                </a:rPr>
                <a:t>GFP+ tumor cells</a:t>
              </a:r>
            </a:p>
          </p:txBody>
        </p:sp>
        <p:sp>
          <p:nvSpPr>
            <p:cNvPr id="159" name="Rectangle 158"/>
            <p:cNvSpPr/>
            <p:nvPr/>
          </p:nvSpPr>
          <p:spPr bwMode="auto">
            <a:xfrm>
              <a:off x="7545615" y="1300722"/>
              <a:ext cx="1039294" cy="319411"/>
            </a:xfrm>
            <a:prstGeom prst="rect">
              <a:avLst/>
            </a:prstGeom>
            <a:gradFill>
              <a:gsLst>
                <a:gs pos="0">
                  <a:srgbClr val="3160AD"/>
                </a:gs>
                <a:gs pos="100000">
                  <a:srgbClr val="3160AD"/>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latin typeface="Arial"/>
                  <a:cs typeface="Arial"/>
                </a:rPr>
                <a:t>RNA-</a:t>
              </a:r>
              <a:r>
                <a:rPr lang="en-US" sz="1600" dirty="0" err="1">
                  <a:latin typeface="Arial"/>
                  <a:cs typeface="Arial"/>
                </a:rPr>
                <a:t>seq</a:t>
              </a:r>
              <a:endParaRPr lang="en-US" sz="1600" dirty="0">
                <a:latin typeface="Arial"/>
                <a:cs typeface="Arial"/>
              </a:endParaRPr>
            </a:p>
          </p:txBody>
        </p:sp>
        <p:sp>
          <p:nvSpPr>
            <p:cNvPr id="160" name="TextBox 265"/>
            <p:cNvSpPr txBox="1">
              <a:spLocks noChangeArrowheads="1"/>
            </p:cNvSpPr>
            <p:nvPr/>
          </p:nvSpPr>
          <p:spPr bwMode="auto">
            <a:xfrm>
              <a:off x="5748841" y="1589033"/>
              <a:ext cx="682852" cy="178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Arial" charset="0"/>
                  <a:ea typeface="ＭＳ Ｐゴシック" charset="0"/>
                  <a:cs typeface="ＭＳ Ｐゴシック" charset="0"/>
                </a:defRPr>
              </a:lvl1pPr>
              <a:lvl2pPr marL="37931725" indent="-37474525" eaLnBrk="0" hangingPunct="0">
                <a:defRPr sz="3000">
                  <a:solidFill>
                    <a:schemeClr val="tx1"/>
                  </a:solidFill>
                  <a:latin typeface="Arial" charset="0"/>
                  <a:ea typeface="ＭＳ Ｐゴシック" charset="0"/>
                </a:defRPr>
              </a:lvl2pPr>
              <a:lvl3pPr eaLnBrk="0" hangingPunct="0">
                <a:defRPr sz="3000">
                  <a:solidFill>
                    <a:schemeClr val="tx1"/>
                  </a:solidFill>
                  <a:latin typeface="Arial" charset="0"/>
                  <a:ea typeface="ＭＳ Ｐゴシック" charset="0"/>
                </a:defRPr>
              </a:lvl3pPr>
              <a:lvl4pPr eaLnBrk="0" hangingPunct="0">
                <a:defRPr sz="3000">
                  <a:solidFill>
                    <a:schemeClr val="tx1"/>
                  </a:solidFill>
                  <a:latin typeface="Arial" charset="0"/>
                  <a:ea typeface="ＭＳ Ｐゴシック" charset="0"/>
                </a:defRPr>
              </a:lvl4pPr>
              <a:lvl5pPr eaLnBrk="0" hangingPunct="0">
                <a:defRPr sz="3000">
                  <a:solidFill>
                    <a:schemeClr val="tx1"/>
                  </a:solidFill>
                  <a:latin typeface="Arial" charset="0"/>
                  <a:ea typeface="ＭＳ Ｐゴシック" charset="0"/>
                </a:defRPr>
              </a:lvl5pPr>
              <a:lvl6pPr marL="457200" eaLnBrk="0" fontAlgn="base" hangingPunct="0">
                <a:spcBef>
                  <a:spcPct val="0"/>
                </a:spcBef>
                <a:spcAft>
                  <a:spcPct val="0"/>
                </a:spcAft>
                <a:defRPr sz="3000">
                  <a:solidFill>
                    <a:schemeClr val="tx1"/>
                  </a:solidFill>
                  <a:latin typeface="Arial" charset="0"/>
                  <a:ea typeface="ＭＳ Ｐゴシック" charset="0"/>
                </a:defRPr>
              </a:lvl6pPr>
              <a:lvl7pPr marL="914400" eaLnBrk="0" fontAlgn="base" hangingPunct="0">
                <a:spcBef>
                  <a:spcPct val="0"/>
                </a:spcBef>
                <a:spcAft>
                  <a:spcPct val="0"/>
                </a:spcAft>
                <a:defRPr sz="3000">
                  <a:solidFill>
                    <a:schemeClr val="tx1"/>
                  </a:solidFill>
                  <a:latin typeface="Arial" charset="0"/>
                  <a:ea typeface="ＭＳ Ｐゴシック" charset="0"/>
                </a:defRPr>
              </a:lvl7pPr>
              <a:lvl8pPr marL="1371600" eaLnBrk="0" fontAlgn="base" hangingPunct="0">
                <a:spcBef>
                  <a:spcPct val="0"/>
                </a:spcBef>
                <a:spcAft>
                  <a:spcPct val="0"/>
                </a:spcAft>
                <a:defRPr sz="3000">
                  <a:solidFill>
                    <a:schemeClr val="tx1"/>
                  </a:solidFill>
                  <a:latin typeface="Arial" charset="0"/>
                  <a:ea typeface="ＭＳ Ｐゴシック" charset="0"/>
                </a:defRPr>
              </a:lvl8pPr>
              <a:lvl9pPr marL="1828800" eaLnBrk="0" fontAlgn="base" hangingPunct="0">
                <a:spcBef>
                  <a:spcPct val="0"/>
                </a:spcBef>
                <a:spcAft>
                  <a:spcPct val="0"/>
                </a:spcAft>
                <a:defRPr sz="3000">
                  <a:solidFill>
                    <a:schemeClr val="tx1"/>
                  </a:solidFill>
                  <a:latin typeface="Arial" charset="0"/>
                  <a:ea typeface="ＭＳ Ｐゴシック" charset="0"/>
                </a:defRPr>
              </a:lvl9pPr>
            </a:lstStyle>
            <a:p>
              <a:pPr eaLnBrk="1" hangingPunct="1"/>
              <a:r>
                <a:rPr lang="en-US" sz="1000">
                  <a:latin typeface="Arial"/>
                  <a:cs typeface="Arial"/>
                </a:rPr>
                <a:t>FACS</a:t>
              </a:r>
            </a:p>
          </p:txBody>
        </p:sp>
        <p:sp>
          <p:nvSpPr>
            <p:cNvPr id="161" name="Right Arrow 266"/>
            <p:cNvSpPr>
              <a:spLocks noChangeArrowheads="1"/>
            </p:cNvSpPr>
            <p:nvPr/>
          </p:nvSpPr>
          <p:spPr bwMode="auto">
            <a:xfrm>
              <a:off x="7006366" y="1358635"/>
              <a:ext cx="419175" cy="232823"/>
            </a:xfrm>
            <a:prstGeom prst="rightArrow">
              <a:avLst>
                <a:gd name="adj1" fmla="val 50000"/>
                <a:gd name="adj2" fmla="val 49997"/>
              </a:avLst>
            </a:prstGeom>
            <a:solidFill>
              <a:schemeClr val="accent1"/>
            </a:solidFill>
            <a:ln w="9525">
              <a:solidFill>
                <a:schemeClr val="tx1"/>
              </a:solidFill>
              <a:round/>
              <a:headEnd/>
              <a:tailEnd/>
            </a:ln>
          </p:spPr>
          <p:txBody>
            <a:bodyPr/>
            <a:lstStyle/>
            <a:p>
              <a:pPr defTabSz="3762281"/>
              <a:endParaRPr lang="en-US" sz="1000">
                <a:latin typeface="Arial"/>
                <a:cs typeface="Arial"/>
              </a:endParaRPr>
            </a:p>
          </p:txBody>
        </p:sp>
      </p:grpSp>
      <p:grpSp>
        <p:nvGrpSpPr>
          <p:cNvPr id="7" name="Group 6"/>
          <p:cNvGrpSpPr/>
          <p:nvPr/>
        </p:nvGrpSpPr>
        <p:grpSpPr>
          <a:xfrm>
            <a:off x="1685574" y="3110805"/>
            <a:ext cx="6591485" cy="3698564"/>
            <a:chOff x="2768933" y="2283238"/>
            <a:chExt cx="4943614" cy="2773923"/>
          </a:xfrm>
        </p:grpSpPr>
        <p:graphicFrame>
          <p:nvGraphicFramePr>
            <p:cNvPr id="46" name="Chart 45"/>
            <p:cNvGraphicFramePr>
              <a:graphicFrameLocks/>
            </p:cNvGraphicFramePr>
            <p:nvPr/>
          </p:nvGraphicFramePr>
          <p:xfrm>
            <a:off x="3346182" y="2334733"/>
            <a:ext cx="2272793" cy="2532434"/>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p:cNvSpPr txBox="1"/>
            <p:nvPr/>
          </p:nvSpPr>
          <p:spPr>
            <a:xfrm>
              <a:off x="3233039" y="4590167"/>
              <a:ext cx="226265" cy="276999"/>
            </a:xfrm>
            <a:prstGeom prst="rect">
              <a:avLst/>
            </a:prstGeom>
            <a:noFill/>
          </p:spPr>
          <p:txBody>
            <a:bodyPr wrap="none" rtlCol="0">
              <a:spAutoFit/>
            </a:bodyPr>
            <a:lstStyle/>
            <a:p>
              <a:r>
                <a:rPr lang="en-US"/>
                <a:t>0</a:t>
              </a:r>
            </a:p>
          </p:txBody>
        </p:sp>
        <p:sp>
          <p:nvSpPr>
            <p:cNvPr id="47" name="TextBox 46"/>
            <p:cNvSpPr txBox="1"/>
            <p:nvPr/>
          </p:nvSpPr>
          <p:spPr>
            <a:xfrm>
              <a:off x="3145276" y="2283238"/>
              <a:ext cx="314028" cy="276999"/>
            </a:xfrm>
            <a:prstGeom prst="rect">
              <a:avLst/>
            </a:prstGeom>
            <a:noFill/>
          </p:spPr>
          <p:txBody>
            <a:bodyPr wrap="none" rtlCol="0">
              <a:spAutoFit/>
            </a:bodyPr>
            <a:lstStyle/>
            <a:p>
              <a:r>
                <a:rPr lang="en-US"/>
                <a:t>10</a:t>
              </a:r>
            </a:p>
          </p:txBody>
        </p:sp>
        <p:sp>
          <p:nvSpPr>
            <p:cNvPr id="15" name="TextBox 14"/>
            <p:cNvSpPr txBox="1"/>
            <p:nvPr/>
          </p:nvSpPr>
          <p:spPr>
            <a:xfrm rot="16200000">
              <a:off x="2056526" y="3328841"/>
              <a:ext cx="1909561" cy="484748"/>
            </a:xfrm>
            <a:prstGeom prst="rect">
              <a:avLst/>
            </a:prstGeom>
            <a:noFill/>
          </p:spPr>
          <p:txBody>
            <a:bodyPr wrap="none" rtlCol="0">
              <a:spAutoFit/>
            </a:bodyPr>
            <a:lstStyle/>
            <a:p>
              <a:pPr algn="ctr"/>
              <a:r>
                <a:rPr lang="en-US" dirty="0"/>
                <a:t>Average Met-VEL</a:t>
              </a:r>
            </a:p>
            <a:p>
              <a:pPr algn="ctr"/>
              <a:r>
                <a:rPr lang="en-US" dirty="0"/>
                <a:t> Gene Expression (RPKM)</a:t>
              </a:r>
            </a:p>
          </p:txBody>
        </p:sp>
        <p:sp>
          <p:nvSpPr>
            <p:cNvPr id="18" name="TextBox 17"/>
            <p:cNvSpPr txBox="1"/>
            <p:nvPr/>
          </p:nvSpPr>
          <p:spPr>
            <a:xfrm>
              <a:off x="3660755" y="4780162"/>
              <a:ext cx="529232" cy="276999"/>
            </a:xfrm>
            <a:prstGeom prst="rect">
              <a:avLst/>
            </a:prstGeom>
            <a:noFill/>
          </p:spPr>
          <p:txBody>
            <a:bodyPr wrap="none" rtlCol="0">
              <a:spAutoFit/>
            </a:bodyPr>
            <a:lstStyle/>
            <a:p>
              <a:r>
                <a:rPr lang="en-US" dirty="0"/>
                <a:t>Gains</a:t>
              </a:r>
            </a:p>
          </p:txBody>
        </p:sp>
        <p:sp>
          <p:nvSpPr>
            <p:cNvPr id="51" name="TextBox 50"/>
            <p:cNvSpPr txBox="1"/>
            <p:nvPr/>
          </p:nvSpPr>
          <p:spPr>
            <a:xfrm>
              <a:off x="4790845" y="4780162"/>
              <a:ext cx="591749" cy="276999"/>
            </a:xfrm>
            <a:prstGeom prst="rect">
              <a:avLst/>
            </a:prstGeom>
            <a:noFill/>
          </p:spPr>
          <p:txBody>
            <a:bodyPr wrap="none" rtlCol="0">
              <a:spAutoFit/>
            </a:bodyPr>
            <a:lstStyle/>
            <a:p>
              <a:r>
                <a:rPr lang="en-US" dirty="0"/>
                <a:t>Losses</a:t>
              </a:r>
            </a:p>
          </p:txBody>
        </p:sp>
        <p:grpSp>
          <p:nvGrpSpPr>
            <p:cNvPr id="20" name="Group 19"/>
            <p:cNvGrpSpPr/>
            <p:nvPr/>
          </p:nvGrpSpPr>
          <p:grpSpPr>
            <a:xfrm>
              <a:off x="5139174" y="2334746"/>
              <a:ext cx="2573373" cy="692498"/>
              <a:chOff x="6437272" y="3801649"/>
              <a:chExt cx="3431160" cy="923329"/>
            </a:xfrm>
          </p:grpSpPr>
          <p:sp>
            <p:nvSpPr>
              <p:cNvPr id="17" name="TextBox 16"/>
              <p:cNvSpPr txBox="1"/>
              <p:nvPr/>
            </p:nvSpPr>
            <p:spPr>
              <a:xfrm>
                <a:off x="6636333" y="3801649"/>
                <a:ext cx="3232099" cy="923329"/>
              </a:xfrm>
              <a:prstGeom prst="rect">
                <a:avLst/>
              </a:prstGeom>
              <a:noFill/>
            </p:spPr>
            <p:txBody>
              <a:bodyPr wrap="none" rtlCol="0">
                <a:spAutoFit/>
              </a:bodyPr>
              <a:lstStyle/>
              <a:p>
                <a:r>
                  <a:rPr lang="en-US" dirty="0"/>
                  <a:t>Parental Non-metastatic  – 1 day</a:t>
                </a:r>
              </a:p>
              <a:p>
                <a:r>
                  <a:rPr lang="en-US" dirty="0"/>
                  <a:t>Metastatic – 1 day</a:t>
                </a:r>
              </a:p>
              <a:p>
                <a:r>
                  <a:rPr lang="en-US" dirty="0"/>
                  <a:t>Metastatic – 14 days </a:t>
                </a:r>
              </a:p>
            </p:txBody>
          </p:sp>
          <p:sp>
            <p:nvSpPr>
              <p:cNvPr id="19" name="Rectangle 18"/>
              <p:cNvSpPr/>
              <p:nvPr/>
            </p:nvSpPr>
            <p:spPr>
              <a:xfrm>
                <a:off x="6442155" y="3887078"/>
                <a:ext cx="212942" cy="212942"/>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437272" y="4179186"/>
                <a:ext cx="212942" cy="21294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437272" y="4448281"/>
                <a:ext cx="212942" cy="212942"/>
              </a:xfrm>
              <a:prstGeom prst="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42" name="Picture 21" descr="lungs tumor red-01.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8160761" y="2923441"/>
            <a:ext cx="2899937" cy="2899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6966960" y="5524991"/>
            <a:ext cx="4920241" cy="830997"/>
          </a:xfrm>
          <a:prstGeom prst="rect">
            <a:avLst/>
          </a:prstGeom>
          <a:noFill/>
        </p:spPr>
        <p:txBody>
          <a:bodyPr wrap="square" rtlCol="0">
            <a:spAutoFit/>
          </a:bodyPr>
          <a:lstStyle/>
          <a:p>
            <a:pPr algn="ctr"/>
            <a:r>
              <a:rPr lang="en-US" sz="2400" dirty="0"/>
              <a:t>Environment of the lung is changing the way the Met-VELs regulate genes</a:t>
            </a:r>
          </a:p>
        </p:txBody>
      </p:sp>
      <p:cxnSp>
        <p:nvCxnSpPr>
          <p:cNvPr id="10" name="Straight Arrow Connector 9"/>
          <p:cNvCxnSpPr/>
          <p:nvPr/>
        </p:nvCxnSpPr>
        <p:spPr>
          <a:xfrm>
            <a:off x="5890281" y="4834759"/>
            <a:ext cx="18551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5378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1" descr="lungs tumor red-0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75283" y="3917245"/>
            <a:ext cx="1964792" cy="19647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 name="Title 38"/>
          <p:cNvSpPr txBox="1">
            <a:spLocks noGrp="1"/>
          </p:cNvSpPr>
          <p:nvPr>
            <p:ph type="title"/>
          </p:nvPr>
        </p:nvSpPr>
        <p:spPr>
          <a:xfrm>
            <a:off x="1874643" y="541474"/>
            <a:ext cx="8164736" cy="609334"/>
          </a:xfrm>
          <a:prstGeom prst="rect">
            <a:avLst/>
          </a:prstGeom>
          <a:noFill/>
        </p:spPr>
        <p:txBody>
          <a:bodyPr wrap="none" rtlCol="0">
            <a:spAutoFit/>
          </a:bodyPr>
          <a:lstStyle/>
          <a:p>
            <a:r>
              <a:rPr lang="en-US" sz="3733" b="1" dirty="0">
                <a:solidFill>
                  <a:srgbClr val="000000"/>
                </a:solidFill>
              </a:rPr>
              <a:t>Model of enhancer function in metastasis</a:t>
            </a:r>
          </a:p>
        </p:txBody>
      </p:sp>
      <p:sp>
        <p:nvSpPr>
          <p:cNvPr id="27" name="TextBox 26">
            <a:extLst>
              <a:ext uri="{FF2B5EF4-FFF2-40B4-BE49-F238E27FC236}">
                <a16:creationId xmlns:a16="http://schemas.microsoft.com/office/drawing/2014/main" id="{C8AF8BCE-8DAB-5A4A-9302-2D80F92A243E}"/>
              </a:ext>
            </a:extLst>
          </p:cNvPr>
          <p:cNvSpPr txBox="1"/>
          <p:nvPr/>
        </p:nvSpPr>
        <p:spPr>
          <a:xfrm>
            <a:off x="7746465" y="6365558"/>
            <a:ext cx="4157100" cy="461665"/>
          </a:xfrm>
          <a:prstGeom prst="rect">
            <a:avLst/>
          </a:prstGeom>
          <a:noFill/>
        </p:spPr>
        <p:txBody>
          <a:bodyPr wrap="none" rtlCol="0">
            <a:spAutoFit/>
          </a:bodyPr>
          <a:lstStyle/>
          <a:p>
            <a:r>
              <a:rPr lang="en-US" sz="2400" dirty="0"/>
              <a:t>Morrow et al, </a:t>
            </a:r>
            <a:r>
              <a:rPr lang="en-US" sz="2400" i="1" dirty="0"/>
              <a:t>Nature Med </a:t>
            </a:r>
            <a:r>
              <a:rPr lang="en-US" sz="2400" dirty="0"/>
              <a:t>2018</a:t>
            </a:r>
          </a:p>
        </p:txBody>
      </p:sp>
      <p:pic>
        <p:nvPicPr>
          <p:cNvPr id="3" name="Picture 2">
            <a:extLst>
              <a:ext uri="{FF2B5EF4-FFF2-40B4-BE49-F238E27FC236}">
                <a16:creationId xmlns:a16="http://schemas.microsoft.com/office/drawing/2014/main" id="{AA4014A4-F800-C443-B5F4-4418A9CB3B6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81071" y="1533383"/>
            <a:ext cx="1335933" cy="1903021"/>
          </a:xfrm>
          <a:prstGeom prst="rect">
            <a:avLst/>
          </a:prstGeom>
        </p:spPr>
      </p:pic>
      <p:sp>
        <p:nvSpPr>
          <p:cNvPr id="4" name="Curved Right Arrow 3">
            <a:extLst>
              <a:ext uri="{FF2B5EF4-FFF2-40B4-BE49-F238E27FC236}">
                <a16:creationId xmlns:a16="http://schemas.microsoft.com/office/drawing/2014/main" id="{36ECF6F6-A6C4-B142-89D6-842EA8B173D7}"/>
              </a:ext>
            </a:extLst>
          </p:cNvPr>
          <p:cNvSpPr/>
          <p:nvPr/>
        </p:nvSpPr>
        <p:spPr>
          <a:xfrm>
            <a:off x="1170380" y="2300051"/>
            <a:ext cx="748376" cy="2637277"/>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 name="TextBox 4">
            <a:extLst>
              <a:ext uri="{FF2B5EF4-FFF2-40B4-BE49-F238E27FC236}">
                <a16:creationId xmlns:a16="http://schemas.microsoft.com/office/drawing/2014/main" id="{F84EBF5E-E213-7A4E-A200-FE8C2DD03199}"/>
              </a:ext>
            </a:extLst>
          </p:cNvPr>
          <p:cNvSpPr txBox="1"/>
          <p:nvPr/>
        </p:nvSpPr>
        <p:spPr>
          <a:xfrm>
            <a:off x="1170381" y="3087591"/>
            <a:ext cx="1739387" cy="666977"/>
          </a:xfrm>
          <a:prstGeom prst="rect">
            <a:avLst/>
          </a:prstGeom>
          <a:noFill/>
        </p:spPr>
        <p:txBody>
          <a:bodyPr wrap="none" rtlCol="0">
            <a:spAutoFit/>
          </a:bodyPr>
          <a:lstStyle/>
          <a:p>
            <a:r>
              <a:rPr lang="en-US" sz="1867" dirty="0"/>
              <a:t>Enhancer</a:t>
            </a:r>
          </a:p>
          <a:p>
            <a:r>
              <a:rPr lang="en-US" sz="1867" dirty="0"/>
              <a:t>Reprogramming</a:t>
            </a:r>
          </a:p>
        </p:txBody>
      </p:sp>
      <p:pic>
        <p:nvPicPr>
          <p:cNvPr id="36" name="Picture 35">
            <a:extLst>
              <a:ext uri="{FF2B5EF4-FFF2-40B4-BE49-F238E27FC236}">
                <a16:creationId xmlns:a16="http://schemas.microsoft.com/office/drawing/2014/main" id="{E59195E5-A6EE-6A48-A8FD-B83B51272E7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917004" y="1893651"/>
            <a:ext cx="5750128" cy="4115883"/>
          </a:xfrm>
          <a:prstGeom prst="rect">
            <a:avLst/>
          </a:prstGeom>
        </p:spPr>
      </p:pic>
      <p:sp>
        <p:nvSpPr>
          <p:cNvPr id="7" name="TextBox 6">
            <a:extLst>
              <a:ext uri="{FF2B5EF4-FFF2-40B4-BE49-F238E27FC236}">
                <a16:creationId xmlns:a16="http://schemas.microsoft.com/office/drawing/2014/main" id="{6BEDAC52-87AC-3A46-BE1A-A68397538F21}"/>
              </a:ext>
            </a:extLst>
          </p:cNvPr>
          <p:cNvSpPr txBox="1"/>
          <p:nvPr/>
        </p:nvSpPr>
        <p:spPr>
          <a:xfrm>
            <a:off x="4254403" y="5482506"/>
            <a:ext cx="3302507" cy="461665"/>
          </a:xfrm>
          <a:prstGeom prst="rect">
            <a:avLst/>
          </a:prstGeom>
          <a:noFill/>
        </p:spPr>
        <p:txBody>
          <a:bodyPr wrap="none" rtlCol="0">
            <a:spAutoFit/>
          </a:bodyPr>
          <a:lstStyle/>
          <a:p>
            <a:r>
              <a:rPr lang="en-US" sz="2400" dirty="0"/>
              <a:t>Gain of enhancer activity</a:t>
            </a:r>
          </a:p>
        </p:txBody>
      </p:sp>
    </p:spTree>
    <p:extLst>
      <p:ext uri="{BB962C8B-B14F-4D97-AF65-F5344CB8AC3E}">
        <p14:creationId xmlns:p14="http://schemas.microsoft.com/office/powerpoint/2010/main" val="2779860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440" y="150904"/>
            <a:ext cx="10972800" cy="1143000"/>
          </a:xfrm>
        </p:spPr>
        <p:txBody>
          <a:bodyPr>
            <a:noAutofit/>
          </a:bodyPr>
          <a:lstStyle/>
          <a:p>
            <a:r>
              <a:rPr lang="en-US" sz="3733" b="1" dirty="0">
                <a:latin typeface="Arial" charset="0"/>
                <a:ea typeface="Arial" charset="0"/>
                <a:cs typeface="Arial" charset="0"/>
              </a:rPr>
              <a:t>Metastasis is dependent on the </a:t>
            </a:r>
            <a:r>
              <a:rPr lang="en-US" sz="3733" b="1" i="1" dirty="0">
                <a:latin typeface="Arial" charset="0"/>
                <a:ea typeface="Arial" charset="0"/>
                <a:cs typeface="Arial" charset="0"/>
              </a:rPr>
              <a:t>F3</a:t>
            </a:r>
            <a:r>
              <a:rPr lang="en-US" sz="3733" b="1" dirty="0">
                <a:latin typeface="Arial" charset="0"/>
                <a:ea typeface="Arial" charset="0"/>
                <a:cs typeface="Arial" charset="0"/>
              </a:rPr>
              <a:t> enhancer</a:t>
            </a:r>
          </a:p>
        </p:txBody>
      </p:sp>
      <p:pic>
        <p:nvPicPr>
          <p:cNvPr id="7" name="Picture 6" descr="Figure1.png">
            <a:extLst>
              <a:ext uri="{FF2B5EF4-FFF2-40B4-BE49-F238E27FC236}">
                <a16:creationId xmlns:a16="http://schemas.microsoft.com/office/drawing/2014/main" id="{5079351F-8A70-6447-A546-17899A18DC1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4970" t="11762"/>
          <a:stretch/>
        </p:blipFill>
        <p:spPr>
          <a:xfrm flipH="1">
            <a:off x="2266278" y="2835461"/>
            <a:ext cx="4848757" cy="1617063"/>
          </a:xfrm>
          <a:prstGeom prst="rect">
            <a:avLst/>
          </a:prstGeom>
        </p:spPr>
      </p:pic>
      <p:sp>
        <p:nvSpPr>
          <p:cNvPr id="8" name="Curved Up Arrow 7">
            <a:extLst>
              <a:ext uri="{FF2B5EF4-FFF2-40B4-BE49-F238E27FC236}">
                <a16:creationId xmlns:a16="http://schemas.microsoft.com/office/drawing/2014/main" id="{EC1B1E7D-AD2F-D743-B602-B14D104996B2}"/>
              </a:ext>
            </a:extLst>
          </p:cNvPr>
          <p:cNvSpPr/>
          <p:nvPr/>
        </p:nvSpPr>
        <p:spPr>
          <a:xfrm>
            <a:off x="5162905" y="4559992"/>
            <a:ext cx="1537241" cy="23012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D83256B0-316E-C742-841F-5A6FAA87C0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4970731" y="4222183"/>
            <a:ext cx="384347" cy="183803"/>
          </a:xfrm>
          <a:prstGeom prst="rect">
            <a:avLst/>
          </a:prstGeom>
        </p:spPr>
      </p:pic>
      <p:sp>
        <p:nvSpPr>
          <p:cNvPr id="13" name="TextBox 12">
            <a:extLst>
              <a:ext uri="{FF2B5EF4-FFF2-40B4-BE49-F238E27FC236}">
                <a16:creationId xmlns:a16="http://schemas.microsoft.com/office/drawing/2014/main" id="{36FDAA8E-E03F-DB4F-9181-CBC4C9BB04F2}"/>
              </a:ext>
            </a:extLst>
          </p:cNvPr>
          <p:cNvSpPr txBox="1"/>
          <p:nvPr/>
        </p:nvSpPr>
        <p:spPr>
          <a:xfrm>
            <a:off x="7625411" y="6088786"/>
            <a:ext cx="4157100" cy="461665"/>
          </a:xfrm>
          <a:prstGeom prst="rect">
            <a:avLst/>
          </a:prstGeom>
          <a:noFill/>
        </p:spPr>
        <p:txBody>
          <a:bodyPr wrap="none" rtlCol="0">
            <a:spAutoFit/>
          </a:bodyPr>
          <a:lstStyle/>
          <a:p>
            <a:r>
              <a:rPr lang="en-US" sz="2400" dirty="0"/>
              <a:t>Morrow et al, </a:t>
            </a:r>
            <a:r>
              <a:rPr lang="en-US" sz="2400" i="1" dirty="0"/>
              <a:t>Nature Med </a:t>
            </a:r>
            <a:r>
              <a:rPr lang="en-US" sz="2400" dirty="0"/>
              <a:t>2018</a:t>
            </a:r>
          </a:p>
        </p:txBody>
      </p:sp>
      <p:pic>
        <p:nvPicPr>
          <p:cNvPr id="15" name="Picture 14">
            <a:extLst>
              <a:ext uri="{FF2B5EF4-FFF2-40B4-BE49-F238E27FC236}">
                <a16:creationId xmlns:a16="http://schemas.microsoft.com/office/drawing/2014/main" id="{656B6317-1951-044F-B9C4-FD44DF4DE0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83766" y="2406849"/>
            <a:ext cx="1059919" cy="2341756"/>
          </a:xfrm>
          <a:prstGeom prst="rect">
            <a:avLst/>
          </a:prstGeom>
        </p:spPr>
      </p:pic>
      <p:grpSp>
        <p:nvGrpSpPr>
          <p:cNvPr id="17" name="Group 16">
            <a:extLst>
              <a:ext uri="{FF2B5EF4-FFF2-40B4-BE49-F238E27FC236}">
                <a16:creationId xmlns:a16="http://schemas.microsoft.com/office/drawing/2014/main" id="{B46FF39A-D8E2-F745-9CA6-4A01DEC52B3E}"/>
              </a:ext>
            </a:extLst>
          </p:cNvPr>
          <p:cNvGrpSpPr/>
          <p:nvPr/>
        </p:nvGrpSpPr>
        <p:grpSpPr>
          <a:xfrm>
            <a:off x="6469765" y="1204333"/>
            <a:ext cx="5622804" cy="3585780"/>
            <a:chOff x="4845205" y="898709"/>
            <a:chExt cx="4224222" cy="2693875"/>
          </a:xfrm>
        </p:grpSpPr>
        <p:pic>
          <p:nvPicPr>
            <p:cNvPr id="4" name="Picture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45205" y="898709"/>
              <a:ext cx="4224222" cy="2693875"/>
            </a:xfrm>
            <a:prstGeom prst="rect">
              <a:avLst/>
            </a:prstGeom>
          </p:spPr>
        </p:pic>
        <p:sp>
          <p:nvSpPr>
            <p:cNvPr id="16" name="Rectangle 15">
              <a:extLst>
                <a:ext uri="{FF2B5EF4-FFF2-40B4-BE49-F238E27FC236}">
                  <a16:creationId xmlns:a16="http://schemas.microsoft.com/office/drawing/2014/main" id="{738F12D5-5E0A-0048-A168-633AEF386056}"/>
                </a:ext>
              </a:extLst>
            </p:cNvPr>
            <p:cNvSpPr/>
            <p:nvPr/>
          </p:nvSpPr>
          <p:spPr>
            <a:xfrm>
              <a:off x="5581185" y="1622502"/>
              <a:ext cx="200722" cy="2564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3" name="Rectangle 2">
            <a:extLst>
              <a:ext uri="{FF2B5EF4-FFF2-40B4-BE49-F238E27FC236}">
                <a16:creationId xmlns:a16="http://schemas.microsoft.com/office/drawing/2014/main" id="{95A102CD-1096-5C44-915E-039D07665E51}"/>
              </a:ext>
            </a:extLst>
          </p:cNvPr>
          <p:cNvSpPr/>
          <p:nvPr/>
        </p:nvSpPr>
        <p:spPr>
          <a:xfrm>
            <a:off x="6301228" y="4156325"/>
            <a:ext cx="337073" cy="31551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FC92FD0C-DB45-6A40-9F1A-C5BC41929726}"/>
              </a:ext>
            </a:extLst>
          </p:cNvPr>
          <p:cNvSpPr txBox="1"/>
          <p:nvPr/>
        </p:nvSpPr>
        <p:spPr>
          <a:xfrm>
            <a:off x="6113840" y="4048232"/>
            <a:ext cx="481222" cy="461665"/>
          </a:xfrm>
          <a:prstGeom prst="rect">
            <a:avLst/>
          </a:prstGeom>
          <a:noFill/>
        </p:spPr>
        <p:txBody>
          <a:bodyPr wrap="none" rtlCol="0">
            <a:spAutoFit/>
          </a:bodyPr>
          <a:lstStyle/>
          <a:p>
            <a:r>
              <a:rPr lang="en-US" sz="2400" i="1" dirty="0"/>
              <a:t>F3</a:t>
            </a:r>
          </a:p>
        </p:txBody>
      </p:sp>
      <p:sp>
        <p:nvSpPr>
          <p:cNvPr id="9" name="TextBox 8">
            <a:extLst>
              <a:ext uri="{FF2B5EF4-FFF2-40B4-BE49-F238E27FC236}">
                <a16:creationId xmlns:a16="http://schemas.microsoft.com/office/drawing/2014/main" id="{BF277275-310D-5A4E-9C5F-2C45D3B7EBEA}"/>
              </a:ext>
            </a:extLst>
          </p:cNvPr>
          <p:cNvSpPr txBox="1"/>
          <p:nvPr/>
        </p:nvSpPr>
        <p:spPr>
          <a:xfrm>
            <a:off x="3481561" y="2457868"/>
            <a:ext cx="2432525" cy="461665"/>
          </a:xfrm>
          <a:prstGeom prst="rect">
            <a:avLst/>
          </a:prstGeom>
          <a:noFill/>
        </p:spPr>
        <p:txBody>
          <a:bodyPr wrap="none" rtlCol="0">
            <a:spAutoFit/>
          </a:bodyPr>
          <a:lstStyle/>
          <a:p>
            <a:r>
              <a:rPr lang="en-US" sz="2400" dirty="0"/>
              <a:t>H3K27ac </a:t>
            </a:r>
            <a:r>
              <a:rPr lang="en-US" sz="2400" dirty="0" err="1"/>
              <a:t>ChIP-seq</a:t>
            </a:r>
            <a:endParaRPr lang="en-US" sz="2400" dirty="0"/>
          </a:p>
        </p:txBody>
      </p:sp>
      <p:sp>
        <p:nvSpPr>
          <p:cNvPr id="10" name="TextBox 9">
            <a:extLst>
              <a:ext uri="{FF2B5EF4-FFF2-40B4-BE49-F238E27FC236}">
                <a16:creationId xmlns:a16="http://schemas.microsoft.com/office/drawing/2014/main" id="{BD3FA70A-C62A-3449-93AC-46FBD18C06B9}"/>
              </a:ext>
            </a:extLst>
          </p:cNvPr>
          <p:cNvSpPr txBox="1"/>
          <p:nvPr/>
        </p:nvSpPr>
        <p:spPr>
          <a:xfrm>
            <a:off x="1176507" y="3011565"/>
            <a:ext cx="1127553" cy="379656"/>
          </a:xfrm>
          <a:prstGeom prst="rect">
            <a:avLst/>
          </a:prstGeom>
          <a:noFill/>
        </p:spPr>
        <p:txBody>
          <a:bodyPr wrap="none" rtlCol="0">
            <a:spAutoFit/>
          </a:bodyPr>
          <a:lstStyle/>
          <a:p>
            <a:r>
              <a:rPr lang="en-US" sz="1867" dirty="0"/>
              <a:t>Non-Met.</a:t>
            </a:r>
          </a:p>
        </p:txBody>
      </p:sp>
      <p:sp>
        <p:nvSpPr>
          <p:cNvPr id="18" name="TextBox 17">
            <a:extLst>
              <a:ext uri="{FF2B5EF4-FFF2-40B4-BE49-F238E27FC236}">
                <a16:creationId xmlns:a16="http://schemas.microsoft.com/office/drawing/2014/main" id="{DF3F5F93-E015-FA45-A535-2CC98D8A3D3A}"/>
              </a:ext>
            </a:extLst>
          </p:cNvPr>
          <p:cNvSpPr txBox="1"/>
          <p:nvPr/>
        </p:nvSpPr>
        <p:spPr>
          <a:xfrm>
            <a:off x="1655271" y="3518932"/>
            <a:ext cx="648254" cy="379656"/>
          </a:xfrm>
          <a:prstGeom prst="rect">
            <a:avLst/>
          </a:prstGeom>
          <a:noFill/>
        </p:spPr>
        <p:txBody>
          <a:bodyPr wrap="none" rtlCol="0">
            <a:spAutoFit/>
          </a:bodyPr>
          <a:lstStyle/>
          <a:p>
            <a:r>
              <a:rPr lang="en-US" sz="1867" dirty="0"/>
              <a:t>Met.</a:t>
            </a:r>
          </a:p>
        </p:txBody>
      </p:sp>
    </p:spTree>
    <p:extLst>
      <p:ext uri="{BB962C8B-B14F-4D97-AF65-F5344CB8AC3E}">
        <p14:creationId xmlns:p14="http://schemas.microsoft.com/office/powerpoint/2010/main" val="2823900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1EAD2093-C532-1042-B169-B02C2E41F867}"/>
              </a:ext>
            </a:extLst>
          </p:cNvPr>
          <p:cNvSpPr/>
          <p:nvPr/>
        </p:nvSpPr>
        <p:spPr>
          <a:xfrm>
            <a:off x="709737" y="346272"/>
            <a:ext cx="11215788" cy="2027667"/>
          </a:xfrm>
          <a:prstGeom prst="roundRect">
            <a:avLst/>
          </a:prstGeom>
          <a:gradFill flip="none" rotWithShape="1">
            <a:gsLst>
              <a:gs pos="0">
                <a:schemeClr val="accent1">
                  <a:lumMod val="5000"/>
                  <a:lumOff val="95000"/>
                  <a:alpha val="3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chemeClr val="accent1">
                <a:shade val="95000"/>
                <a:satMod val="105000"/>
              </a:schemeClr>
            </a:solidFill>
          </a:ln>
          <a:effectLst>
            <a:outerShdw blurRad="40000" dist="23000" dir="5400000" rotWithShape="0">
              <a:schemeClr val="accent6">
                <a:lumMod val="40000"/>
                <a:lumOff val="60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4" name="Picture 23">
            <a:extLst>
              <a:ext uri="{FF2B5EF4-FFF2-40B4-BE49-F238E27FC236}">
                <a16:creationId xmlns:a16="http://schemas.microsoft.com/office/drawing/2014/main" id="{0911714A-4092-F346-9B79-7EDC47BDE1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3085" t="15394" r="26523" b="73212"/>
          <a:stretch/>
        </p:blipFill>
        <p:spPr>
          <a:xfrm>
            <a:off x="1095546" y="897833"/>
            <a:ext cx="1787721" cy="1292660"/>
          </a:xfrm>
          <a:prstGeom prst="rect">
            <a:avLst/>
          </a:prstGeom>
        </p:spPr>
      </p:pic>
      <p:grpSp>
        <p:nvGrpSpPr>
          <p:cNvPr id="25" name="Group 24">
            <a:extLst>
              <a:ext uri="{FF2B5EF4-FFF2-40B4-BE49-F238E27FC236}">
                <a16:creationId xmlns:a16="http://schemas.microsoft.com/office/drawing/2014/main" id="{C973E1FA-D71A-EA47-AD00-72848CE3DDE6}"/>
              </a:ext>
            </a:extLst>
          </p:cNvPr>
          <p:cNvGrpSpPr/>
          <p:nvPr/>
        </p:nvGrpSpPr>
        <p:grpSpPr>
          <a:xfrm>
            <a:off x="5175292" y="720448"/>
            <a:ext cx="3051720" cy="1271461"/>
            <a:chOff x="4491734" y="2937175"/>
            <a:chExt cx="2133729" cy="888990"/>
          </a:xfrm>
        </p:grpSpPr>
        <p:pic>
          <p:nvPicPr>
            <p:cNvPr id="26" name="Picture 25" descr="lungs tumor red-01.png">
              <a:extLst>
                <a:ext uri="{FF2B5EF4-FFF2-40B4-BE49-F238E27FC236}">
                  <a16:creationId xmlns:a16="http://schemas.microsoft.com/office/drawing/2014/main" id="{710933C6-FBBF-414D-898C-26D8CB2F1131}"/>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91415" y="3029591"/>
              <a:ext cx="796573" cy="796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A0D26A13-C389-E74F-9E25-39DF59EF69EE}"/>
                </a:ext>
              </a:extLst>
            </p:cNvPr>
            <p:cNvCxnSpPr>
              <a:cxnSpLocks/>
            </p:cNvCxnSpPr>
            <p:nvPr/>
          </p:nvCxnSpPr>
          <p:spPr>
            <a:xfrm>
              <a:off x="6552576" y="2937175"/>
              <a:ext cx="72887" cy="105376"/>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8" name="Down Arrow 27">
              <a:extLst>
                <a:ext uri="{FF2B5EF4-FFF2-40B4-BE49-F238E27FC236}">
                  <a16:creationId xmlns:a16="http://schemas.microsoft.com/office/drawing/2014/main" id="{6DEB9CE3-C21F-E348-9DFC-289913902BA6}"/>
                </a:ext>
              </a:extLst>
            </p:cNvPr>
            <p:cNvSpPr/>
            <p:nvPr/>
          </p:nvSpPr>
          <p:spPr>
            <a:xfrm rot="16200000">
              <a:off x="4480440" y="3397602"/>
              <a:ext cx="191528" cy="1689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a:p>
          </p:txBody>
        </p:sp>
      </p:grpSp>
      <p:pic>
        <p:nvPicPr>
          <p:cNvPr id="31" name="Picture 3">
            <a:extLst>
              <a:ext uri="{FF2B5EF4-FFF2-40B4-BE49-F238E27FC236}">
                <a16:creationId xmlns:a16="http://schemas.microsoft.com/office/drawing/2014/main" id="{AD254A28-6404-8748-B0E6-6FFDE1690092}"/>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051333" y="1232585"/>
            <a:ext cx="732015" cy="6231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 name="Picture 3">
            <a:extLst>
              <a:ext uri="{FF2B5EF4-FFF2-40B4-BE49-F238E27FC236}">
                <a16:creationId xmlns:a16="http://schemas.microsoft.com/office/drawing/2014/main" id="{F95E4629-9A61-8F44-8D60-C0E59526489B}"/>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8264136" y="1232585"/>
            <a:ext cx="623461" cy="62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2">
            <a:extLst>
              <a:ext uri="{FF2B5EF4-FFF2-40B4-BE49-F238E27FC236}">
                <a16:creationId xmlns:a16="http://schemas.microsoft.com/office/drawing/2014/main" id="{FB6A3DB8-41CB-294F-B847-A301A008DEF1}"/>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9803348" y="1077701"/>
            <a:ext cx="1413520" cy="10090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44F46B0B-094A-1645-B8E6-48792B303BC7}"/>
              </a:ext>
            </a:extLst>
          </p:cNvPr>
          <p:cNvSpPr txBox="1"/>
          <p:nvPr/>
        </p:nvSpPr>
        <p:spPr>
          <a:xfrm>
            <a:off x="1317815" y="590469"/>
            <a:ext cx="1326261" cy="461665"/>
          </a:xfrm>
          <a:prstGeom prst="rect">
            <a:avLst/>
          </a:prstGeom>
          <a:noFill/>
        </p:spPr>
        <p:txBody>
          <a:bodyPr wrap="none" rtlCol="0">
            <a:spAutoFit/>
          </a:bodyPr>
          <a:lstStyle/>
          <a:p>
            <a:r>
              <a:rPr lang="en-US" sz="2400" dirty="0">
                <a:solidFill>
                  <a:srgbClr val="0432FF"/>
                </a:solidFill>
              </a:rPr>
              <a:t>Subtypes</a:t>
            </a:r>
          </a:p>
        </p:txBody>
      </p:sp>
      <p:sp>
        <p:nvSpPr>
          <p:cNvPr id="23" name="TextBox 22">
            <a:extLst>
              <a:ext uri="{FF2B5EF4-FFF2-40B4-BE49-F238E27FC236}">
                <a16:creationId xmlns:a16="http://schemas.microsoft.com/office/drawing/2014/main" id="{A4FBB95A-AC6C-ED47-BA30-C6CCF22AAA4B}"/>
              </a:ext>
            </a:extLst>
          </p:cNvPr>
          <p:cNvSpPr txBox="1"/>
          <p:nvPr/>
        </p:nvSpPr>
        <p:spPr>
          <a:xfrm>
            <a:off x="3961216" y="590469"/>
            <a:ext cx="1520096" cy="461665"/>
          </a:xfrm>
          <a:prstGeom prst="rect">
            <a:avLst/>
          </a:prstGeom>
          <a:noFill/>
        </p:spPr>
        <p:txBody>
          <a:bodyPr wrap="none" rtlCol="0">
            <a:spAutoFit/>
          </a:bodyPr>
          <a:lstStyle/>
          <a:p>
            <a:r>
              <a:rPr lang="en-US" sz="2400" dirty="0">
                <a:solidFill>
                  <a:srgbClr val="0432FF"/>
                </a:solidFill>
              </a:rPr>
              <a:t>Metastasis</a:t>
            </a:r>
          </a:p>
        </p:txBody>
      </p:sp>
      <p:sp>
        <p:nvSpPr>
          <p:cNvPr id="34" name="TextBox 33">
            <a:extLst>
              <a:ext uri="{FF2B5EF4-FFF2-40B4-BE49-F238E27FC236}">
                <a16:creationId xmlns:a16="http://schemas.microsoft.com/office/drawing/2014/main" id="{F721CFCC-3212-D248-B370-946C053650D1}"/>
              </a:ext>
            </a:extLst>
          </p:cNvPr>
          <p:cNvSpPr txBox="1"/>
          <p:nvPr/>
        </p:nvSpPr>
        <p:spPr>
          <a:xfrm>
            <a:off x="6901203" y="590469"/>
            <a:ext cx="2113014" cy="461665"/>
          </a:xfrm>
          <a:prstGeom prst="rect">
            <a:avLst/>
          </a:prstGeom>
          <a:noFill/>
        </p:spPr>
        <p:txBody>
          <a:bodyPr wrap="none" rtlCol="0">
            <a:spAutoFit/>
          </a:bodyPr>
          <a:lstStyle/>
          <a:p>
            <a:r>
              <a:rPr lang="en-US" sz="2400" dirty="0">
                <a:solidFill>
                  <a:srgbClr val="0432FF"/>
                </a:solidFill>
              </a:rPr>
              <a:t>Drug resistance</a:t>
            </a:r>
          </a:p>
        </p:txBody>
      </p:sp>
      <p:sp>
        <p:nvSpPr>
          <p:cNvPr id="39" name="TextBox 38">
            <a:extLst>
              <a:ext uri="{FF2B5EF4-FFF2-40B4-BE49-F238E27FC236}">
                <a16:creationId xmlns:a16="http://schemas.microsoft.com/office/drawing/2014/main" id="{9160BB3F-6C4F-7946-85F6-E8DE5CED3C62}"/>
              </a:ext>
            </a:extLst>
          </p:cNvPr>
          <p:cNvSpPr txBox="1"/>
          <p:nvPr/>
        </p:nvSpPr>
        <p:spPr>
          <a:xfrm>
            <a:off x="9459521" y="590469"/>
            <a:ext cx="1964769" cy="461665"/>
          </a:xfrm>
          <a:prstGeom prst="rect">
            <a:avLst/>
          </a:prstGeom>
          <a:noFill/>
        </p:spPr>
        <p:txBody>
          <a:bodyPr wrap="none" rtlCol="0">
            <a:spAutoFit/>
          </a:bodyPr>
          <a:lstStyle/>
          <a:p>
            <a:r>
              <a:rPr lang="en-US" sz="2400" dirty="0">
                <a:solidFill>
                  <a:srgbClr val="0432FF"/>
                </a:solidFill>
              </a:rPr>
              <a:t>Predisposition</a:t>
            </a:r>
          </a:p>
        </p:txBody>
      </p:sp>
      <p:sp>
        <p:nvSpPr>
          <p:cNvPr id="41" name="TextBox 40">
            <a:extLst>
              <a:ext uri="{FF2B5EF4-FFF2-40B4-BE49-F238E27FC236}">
                <a16:creationId xmlns:a16="http://schemas.microsoft.com/office/drawing/2014/main" id="{A5435256-0281-A84E-8ACA-7D9A99BBCE31}"/>
              </a:ext>
            </a:extLst>
          </p:cNvPr>
          <p:cNvSpPr txBox="1"/>
          <p:nvPr/>
        </p:nvSpPr>
        <p:spPr>
          <a:xfrm>
            <a:off x="898914" y="201171"/>
            <a:ext cx="7410495" cy="461665"/>
          </a:xfrm>
          <a:prstGeom prst="rect">
            <a:avLst/>
          </a:prstGeom>
          <a:noFill/>
        </p:spPr>
        <p:txBody>
          <a:bodyPr wrap="square" rtlCol="0">
            <a:spAutoFit/>
          </a:bodyPr>
          <a:lstStyle/>
          <a:p>
            <a:r>
              <a:rPr lang="en-US" sz="2400" b="1" dirty="0"/>
              <a:t>Enhancer changes mediating acquisition of traits</a:t>
            </a:r>
          </a:p>
        </p:txBody>
      </p:sp>
      <p:sp>
        <p:nvSpPr>
          <p:cNvPr id="43" name="Down Arrow 42">
            <a:extLst>
              <a:ext uri="{FF2B5EF4-FFF2-40B4-BE49-F238E27FC236}">
                <a16:creationId xmlns:a16="http://schemas.microsoft.com/office/drawing/2014/main" id="{05F4EA5E-DE75-E746-964D-2F606D2473F4}"/>
              </a:ext>
            </a:extLst>
          </p:cNvPr>
          <p:cNvSpPr/>
          <p:nvPr/>
        </p:nvSpPr>
        <p:spPr>
          <a:xfrm rot="16200000">
            <a:off x="7879284" y="1376259"/>
            <a:ext cx="273929" cy="24162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a:p>
        </p:txBody>
      </p:sp>
      <p:sp>
        <p:nvSpPr>
          <p:cNvPr id="3" name="TextBox 2">
            <a:extLst>
              <a:ext uri="{FF2B5EF4-FFF2-40B4-BE49-F238E27FC236}">
                <a16:creationId xmlns:a16="http://schemas.microsoft.com/office/drawing/2014/main" id="{621B3B3C-432B-7E48-AE47-9AAE41BDE9BD}"/>
              </a:ext>
            </a:extLst>
          </p:cNvPr>
          <p:cNvSpPr txBox="1"/>
          <p:nvPr/>
        </p:nvSpPr>
        <p:spPr>
          <a:xfrm>
            <a:off x="6880073" y="995446"/>
            <a:ext cx="970137" cy="256545"/>
          </a:xfrm>
          <a:prstGeom prst="rect">
            <a:avLst/>
          </a:prstGeom>
          <a:noFill/>
        </p:spPr>
        <p:txBody>
          <a:bodyPr wrap="none" rtlCol="0">
            <a:spAutoFit/>
          </a:bodyPr>
          <a:lstStyle/>
          <a:p>
            <a:r>
              <a:rPr lang="en-US" sz="1067" dirty="0"/>
              <a:t>Drug sensitive</a:t>
            </a:r>
          </a:p>
        </p:txBody>
      </p:sp>
      <p:sp>
        <p:nvSpPr>
          <p:cNvPr id="44" name="TextBox 43">
            <a:extLst>
              <a:ext uri="{FF2B5EF4-FFF2-40B4-BE49-F238E27FC236}">
                <a16:creationId xmlns:a16="http://schemas.microsoft.com/office/drawing/2014/main" id="{27DEFDE0-CB34-F240-B78A-D4537C091CBD}"/>
              </a:ext>
            </a:extLst>
          </p:cNvPr>
          <p:cNvSpPr txBox="1"/>
          <p:nvPr/>
        </p:nvSpPr>
        <p:spPr>
          <a:xfrm>
            <a:off x="8052879" y="1000037"/>
            <a:ext cx="934871" cy="256545"/>
          </a:xfrm>
          <a:prstGeom prst="rect">
            <a:avLst/>
          </a:prstGeom>
          <a:noFill/>
        </p:spPr>
        <p:txBody>
          <a:bodyPr wrap="none" rtlCol="0">
            <a:spAutoFit/>
          </a:bodyPr>
          <a:lstStyle/>
          <a:p>
            <a:r>
              <a:rPr lang="en-US" sz="1067" dirty="0"/>
              <a:t>Drug tolerant</a:t>
            </a:r>
          </a:p>
        </p:txBody>
      </p:sp>
      <p:pic>
        <p:nvPicPr>
          <p:cNvPr id="77" name="Picture 1">
            <a:extLst>
              <a:ext uri="{FF2B5EF4-FFF2-40B4-BE49-F238E27FC236}">
                <a16:creationId xmlns:a16="http://schemas.microsoft.com/office/drawing/2014/main" id="{EA97FA38-64CA-9441-996D-08B96215B890}"/>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918123" y="1089314"/>
            <a:ext cx="1103655" cy="766428"/>
          </a:xfrm>
          <a:prstGeom prst="ellipse">
            <a:avLst/>
          </a:prstGeom>
          <a:noFill/>
          <a:ln w="9525">
            <a:noFill/>
            <a:miter lim="800000"/>
            <a:headEnd/>
            <a:tailEnd/>
          </a:ln>
        </p:spPr>
      </p:pic>
      <p:sp>
        <p:nvSpPr>
          <p:cNvPr id="11" name="Rectangle 10">
            <a:extLst>
              <a:ext uri="{FF2B5EF4-FFF2-40B4-BE49-F238E27FC236}">
                <a16:creationId xmlns:a16="http://schemas.microsoft.com/office/drawing/2014/main" id="{511173ED-46F5-8A4D-BC1D-7857A0EA0C5F}"/>
              </a:ext>
            </a:extLst>
          </p:cNvPr>
          <p:cNvSpPr/>
          <p:nvPr/>
        </p:nvSpPr>
        <p:spPr>
          <a:xfrm>
            <a:off x="6600162" y="628146"/>
            <a:ext cx="2671962" cy="149628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7" name="Picture 26">
            <a:extLst>
              <a:ext uri="{FF2B5EF4-FFF2-40B4-BE49-F238E27FC236}">
                <a16:creationId xmlns:a16="http://schemas.microsoft.com/office/drawing/2014/main" id="{32AF3D09-54AD-6744-89AE-338232B9C78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29534" y="4104856"/>
            <a:ext cx="5369365" cy="2224280"/>
          </a:xfrm>
          <a:prstGeom prst="rect">
            <a:avLst/>
          </a:prstGeom>
        </p:spPr>
      </p:pic>
      <p:pic>
        <p:nvPicPr>
          <p:cNvPr id="29" name="Picture 28">
            <a:extLst>
              <a:ext uri="{FF2B5EF4-FFF2-40B4-BE49-F238E27FC236}">
                <a16:creationId xmlns:a16="http://schemas.microsoft.com/office/drawing/2014/main" id="{B8A0CEDF-6B7A-4D49-8012-E360458019D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4657" y="2655813"/>
            <a:ext cx="7458222" cy="1717866"/>
          </a:xfrm>
          <a:prstGeom prst="rect">
            <a:avLst/>
          </a:prstGeom>
        </p:spPr>
      </p:pic>
      <p:grpSp>
        <p:nvGrpSpPr>
          <p:cNvPr id="33" name="Group 32">
            <a:extLst>
              <a:ext uri="{FF2B5EF4-FFF2-40B4-BE49-F238E27FC236}">
                <a16:creationId xmlns:a16="http://schemas.microsoft.com/office/drawing/2014/main" id="{E3FAFE46-C38C-A24D-A9CF-2797CCB87605}"/>
              </a:ext>
            </a:extLst>
          </p:cNvPr>
          <p:cNvGrpSpPr/>
          <p:nvPr/>
        </p:nvGrpSpPr>
        <p:grpSpPr>
          <a:xfrm>
            <a:off x="744749" y="4696190"/>
            <a:ext cx="3223122" cy="1360622"/>
            <a:chOff x="2115060" y="4597887"/>
            <a:chExt cx="1908024" cy="805461"/>
          </a:xfrm>
        </p:grpSpPr>
        <p:pic>
          <p:nvPicPr>
            <p:cNvPr id="36" name="Picture 35">
              <a:extLst>
                <a:ext uri="{FF2B5EF4-FFF2-40B4-BE49-F238E27FC236}">
                  <a16:creationId xmlns:a16="http://schemas.microsoft.com/office/drawing/2014/main" id="{AB8F972D-6019-4E42-9A30-A6C023FE544A}"/>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115060" y="4778673"/>
              <a:ext cx="732015" cy="6231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 name="Picture 3">
              <a:extLst>
                <a:ext uri="{FF2B5EF4-FFF2-40B4-BE49-F238E27FC236}">
                  <a16:creationId xmlns:a16="http://schemas.microsoft.com/office/drawing/2014/main" id="{DFC58193-B8C7-B34C-96CB-DB1F5D4829F3}"/>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3327863" y="4778673"/>
              <a:ext cx="623461" cy="62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 name="Down Arrow 39">
              <a:extLst>
                <a:ext uri="{FF2B5EF4-FFF2-40B4-BE49-F238E27FC236}">
                  <a16:creationId xmlns:a16="http://schemas.microsoft.com/office/drawing/2014/main" id="{FFCAFA1B-D545-7D45-B8DC-2FDC3AB88AB5}"/>
                </a:ext>
              </a:extLst>
            </p:cNvPr>
            <p:cNvSpPr/>
            <p:nvPr/>
          </p:nvSpPr>
          <p:spPr>
            <a:xfrm rot="16200000">
              <a:off x="2943011" y="4922347"/>
              <a:ext cx="273929" cy="24162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a:p>
          </p:txBody>
        </p:sp>
        <p:sp>
          <p:nvSpPr>
            <p:cNvPr id="42" name="TextBox 41">
              <a:extLst>
                <a:ext uri="{FF2B5EF4-FFF2-40B4-BE49-F238E27FC236}">
                  <a16:creationId xmlns:a16="http://schemas.microsoft.com/office/drawing/2014/main" id="{C38010D0-AB52-0440-BD40-F819BD6F90AF}"/>
                </a:ext>
              </a:extLst>
            </p:cNvPr>
            <p:cNvSpPr txBox="1"/>
            <p:nvPr/>
          </p:nvSpPr>
          <p:spPr>
            <a:xfrm>
              <a:off x="2130586" y="4597887"/>
              <a:ext cx="733687" cy="182198"/>
            </a:xfrm>
            <a:prstGeom prst="rect">
              <a:avLst/>
            </a:prstGeom>
            <a:noFill/>
          </p:spPr>
          <p:txBody>
            <a:bodyPr wrap="none" rtlCol="0">
              <a:spAutoFit/>
            </a:bodyPr>
            <a:lstStyle/>
            <a:p>
              <a:r>
                <a:rPr lang="en-US" sz="1400" b="1" dirty="0"/>
                <a:t>Drug sensitive</a:t>
              </a:r>
            </a:p>
          </p:txBody>
        </p:sp>
        <p:sp>
          <p:nvSpPr>
            <p:cNvPr id="45" name="TextBox 44">
              <a:extLst>
                <a:ext uri="{FF2B5EF4-FFF2-40B4-BE49-F238E27FC236}">
                  <a16:creationId xmlns:a16="http://schemas.microsoft.com/office/drawing/2014/main" id="{48A3DFEC-E649-F240-8199-16E643801377}"/>
                </a:ext>
              </a:extLst>
            </p:cNvPr>
            <p:cNvSpPr txBox="1"/>
            <p:nvPr/>
          </p:nvSpPr>
          <p:spPr>
            <a:xfrm>
              <a:off x="3324091" y="4597887"/>
              <a:ext cx="698993" cy="182198"/>
            </a:xfrm>
            <a:prstGeom prst="rect">
              <a:avLst/>
            </a:prstGeom>
            <a:noFill/>
          </p:spPr>
          <p:txBody>
            <a:bodyPr wrap="none" rtlCol="0">
              <a:spAutoFit/>
            </a:bodyPr>
            <a:lstStyle/>
            <a:p>
              <a:r>
                <a:rPr lang="en-US" sz="1400" b="1" dirty="0"/>
                <a:t>Drug tolerant</a:t>
              </a:r>
            </a:p>
          </p:txBody>
        </p:sp>
      </p:grpSp>
    </p:spTree>
    <p:extLst>
      <p:ext uri="{BB962C8B-B14F-4D97-AF65-F5344CB8AC3E}">
        <p14:creationId xmlns:p14="http://schemas.microsoft.com/office/powerpoint/2010/main" val="710371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E199-2774-404A-AF6F-C5A429A58A15}"/>
              </a:ext>
            </a:extLst>
          </p:cNvPr>
          <p:cNvSpPr>
            <a:spLocks noGrp="1"/>
          </p:cNvSpPr>
          <p:nvPr>
            <p:ph type="title"/>
          </p:nvPr>
        </p:nvSpPr>
        <p:spPr>
          <a:xfrm>
            <a:off x="471000" y="293125"/>
            <a:ext cx="10515600" cy="1325563"/>
          </a:xfrm>
        </p:spPr>
        <p:txBody>
          <a:bodyPr>
            <a:normAutofit/>
          </a:bodyPr>
          <a:lstStyle/>
          <a:p>
            <a:r>
              <a:rPr lang="en-US" dirty="0"/>
              <a:t>Studying the epigenome can provide insights into various aspects of cancer</a:t>
            </a:r>
          </a:p>
        </p:txBody>
      </p:sp>
      <p:sp>
        <p:nvSpPr>
          <p:cNvPr id="3" name="Content Placeholder 2">
            <a:extLst>
              <a:ext uri="{FF2B5EF4-FFF2-40B4-BE49-F238E27FC236}">
                <a16:creationId xmlns:a16="http://schemas.microsoft.com/office/drawing/2014/main" id="{77BC9D76-A993-9F47-9B73-D22A6F3EBBCA}"/>
              </a:ext>
            </a:extLst>
          </p:cNvPr>
          <p:cNvSpPr>
            <a:spLocks noGrp="1"/>
          </p:cNvSpPr>
          <p:nvPr>
            <p:ph idx="1"/>
          </p:nvPr>
        </p:nvSpPr>
        <p:spPr/>
        <p:txBody>
          <a:bodyPr>
            <a:normAutofit/>
          </a:bodyPr>
          <a:lstStyle/>
          <a:p>
            <a:r>
              <a:rPr lang="en-US" dirty="0"/>
              <a:t>Tumorigenesis</a:t>
            </a:r>
          </a:p>
          <a:p>
            <a:r>
              <a:rPr lang="en-US" dirty="0"/>
              <a:t>Clinical subtyping</a:t>
            </a:r>
          </a:p>
          <a:p>
            <a:r>
              <a:rPr lang="en-US" dirty="0"/>
              <a:t>Metastasis</a:t>
            </a:r>
          </a:p>
          <a:p>
            <a:r>
              <a:rPr lang="en-US" dirty="0"/>
              <a:t>Drug resistance</a:t>
            </a:r>
          </a:p>
          <a:p>
            <a:r>
              <a:rPr lang="en-US" b="1" u="sng" dirty="0"/>
              <a:t>Identification of non-coding driver mutations</a:t>
            </a:r>
          </a:p>
          <a:p>
            <a:r>
              <a:rPr lang="en-US" dirty="0"/>
              <a:t>GWAS</a:t>
            </a:r>
          </a:p>
          <a:p>
            <a:r>
              <a:rPr lang="en-US" dirty="0"/>
              <a:t>Biomarkers</a:t>
            </a:r>
          </a:p>
          <a:p>
            <a:pPr marL="0" indent="0">
              <a:buNone/>
            </a:pPr>
            <a:endParaRPr lang="en-US" dirty="0"/>
          </a:p>
        </p:txBody>
      </p:sp>
    </p:spTree>
    <p:extLst>
      <p:ext uri="{BB962C8B-B14F-4D97-AF65-F5344CB8AC3E}">
        <p14:creationId xmlns:p14="http://schemas.microsoft.com/office/powerpoint/2010/main" val="62048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3250480" y="1578015"/>
            <a:ext cx="2030749" cy="2447451"/>
          </a:xfrm>
          <a:prstGeom prst="rect">
            <a:avLst/>
          </a:prstGeom>
        </p:spPr>
      </p:pic>
      <p:sp>
        <p:nvSpPr>
          <p:cNvPr id="233474" name="Text Box 2"/>
          <p:cNvSpPr txBox="1">
            <a:spLocks noChangeArrowheads="1"/>
          </p:cNvSpPr>
          <p:nvPr/>
        </p:nvSpPr>
        <p:spPr bwMode="auto">
          <a:xfrm>
            <a:off x="1306125" y="275199"/>
            <a:ext cx="9876357" cy="607859"/>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tIns="68580">
            <a:spAutoFit/>
          </a:bodyPr>
          <a:lstStyle/>
          <a:p>
            <a:pPr algn="ctr"/>
            <a:r>
              <a:rPr lang="en-US" sz="3200" b="1" dirty="0"/>
              <a:t>Search for cancer driver mutations in the human genome</a:t>
            </a:r>
          </a:p>
        </p:txBody>
      </p:sp>
      <p:sp>
        <p:nvSpPr>
          <p:cNvPr id="233477" name="Text Box 5"/>
          <p:cNvSpPr txBox="1">
            <a:spLocks noChangeArrowheads="1"/>
          </p:cNvSpPr>
          <p:nvPr/>
        </p:nvSpPr>
        <p:spPr bwMode="auto">
          <a:xfrm>
            <a:off x="1338942" y="2236792"/>
            <a:ext cx="2501257" cy="403957"/>
          </a:xfrm>
          <a:prstGeom prst="rect">
            <a:avLst/>
          </a:prstGeom>
          <a:noFill/>
          <a:ln w="9525">
            <a:no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xmlns="">
                <a:solidFill>
                  <a:schemeClr val="accent1"/>
                </a:solidFill>
              </a14:hiddenFill>
            </a:ext>
          </a:extLst>
        </p:spPr>
        <p:txBody>
          <a:bodyPr wrap="square">
            <a:spAutoFit/>
          </a:bodyPr>
          <a:lstStyle/>
          <a:p>
            <a:pPr algn="ctr"/>
            <a:r>
              <a:rPr lang="en-US" sz="2025" dirty="0">
                <a:solidFill>
                  <a:srgbClr val="C00000"/>
                </a:solidFill>
              </a:rPr>
              <a:t>2% genes </a:t>
            </a:r>
          </a:p>
        </p:txBody>
      </p:sp>
      <p:graphicFrame>
        <p:nvGraphicFramePr>
          <p:cNvPr id="11" name="Chart 10"/>
          <p:cNvGraphicFramePr>
            <a:graphicFrameLocks/>
          </p:cNvGraphicFramePr>
          <p:nvPr/>
        </p:nvGraphicFramePr>
        <p:xfrm>
          <a:off x="757879" y="2294287"/>
          <a:ext cx="5231125" cy="4196099"/>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5A43496F-4764-2D4A-98EE-1D43CA53083F}"/>
              </a:ext>
            </a:extLst>
          </p:cNvPr>
          <p:cNvSpPr txBox="1"/>
          <p:nvPr/>
        </p:nvSpPr>
        <p:spPr>
          <a:xfrm>
            <a:off x="1986273" y="4171553"/>
            <a:ext cx="1790811" cy="502766"/>
          </a:xfrm>
          <a:prstGeom prst="rect">
            <a:avLst/>
          </a:prstGeom>
          <a:noFill/>
        </p:spPr>
        <p:txBody>
          <a:bodyPr wrap="none" rtlCol="0">
            <a:spAutoFit/>
          </a:bodyPr>
          <a:lstStyle/>
          <a:p>
            <a:r>
              <a:rPr lang="en-US" sz="2667" b="1" dirty="0"/>
              <a:t>Noncoding </a:t>
            </a:r>
          </a:p>
        </p:txBody>
      </p:sp>
      <p:grpSp>
        <p:nvGrpSpPr>
          <p:cNvPr id="7" name="Group 6">
            <a:extLst>
              <a:ext uri="{FF2B5EF4-FFF2-40B4-BE49-F238E27FC236}">
                <a16:creationId xmlns:a16="http://schemas.microsoft.com/office/drawing/2014/main" id="{43D877AA-205A-ED4A-B849-F75550F6DA41}"/>
              </a:ext>
            </a:extLst>
          </p:cNvPr>
          <p:cNvGrpSpPr/>
          <p:nvPr/>
        </p:nvGrpSpPr>
        <p:grpSpPr>
          <a:xfrm>
            <a:off x="5864633" y="1133139"/>
            <a:ext cx="5989196" cy="4979679"/>
            <a:chOff x="5154764" y="826054"/>
            <a:chExt cx="3936376" cy="3325907"/>
          </a:xfrm>
        </p:grpSpPr>
        <p:pic>
          <p:nvPicPr>
            <p:cNvPr id="8" name="Picture 6" descr="E:\Anne\10-9 ntu web ppt\web\nature12634-f2.jpg">
              <a:extLst>
                <a:ext uri="{FF2B5EF4-FFF2-40B4-BE49-F238E27FC236}">
                  <a16:creationId xmlns:a16="http://schemas.microsoft.com/office/drawing/2014/main" id="{098CC551-FD17-8248-90F2-9DC21E9D721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154764" y="826054"/>
              <a:ext cx="3936376" cy="3120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a:extLst>
                <a:ext uri="{FF2B5EF4-FFF2-40B4-BE49-F238E27FC236}">
                  <a16:creationId xmlns:a16="http://schemas.microsoft.com/office/drawing/2014/main" id="{2670064A-FF6C-E34B-8D4B-799921DBE4ED}"/>
                </a:ext>
              </a:extLst>
            </p:cNvPr>
            <p:cNvSpPr txBox="1"/>
            <p:nvPr/>
          </p:nvSpPr>
          <p:spPr>
            <a:xfrm>
              <a:off x="6367481" y="3946398"/>
              <a:ext cx="2655800" cy="205563"/>
            </a:xfrm>
            <a:prstGeom prst="rect">
              <a:avLst/>
            </a:prstGeom>
            <a:noFill/>
          </p:spPr>
          <p:txBody>
            <a:bodyPr wrap="square" rtlCol="0">
              <a:spAutoFit/>
            </a:bodyPr>
            <a:lstStyle/>
            <a:p>
              <a:pPr algn="r"/>
              <a:r>
                <a:rPr lang="en-US" sz="1400" dirty="0" err="1"/>
                <a:t>Kandoth</a:t>
              </a:r>
              <a:r>
                <a:rPr lang="en-US" sz="1400" dirty="0"/>
                <a:t> et al, </a:t>
              </a:r>
              <a:r>
                <a:rPr lang="en-US" sz="1400" i="1" dirty="0"/>
                <a:t>Nature</a:t>
              </a:r>
              <a:r>
                <a:rPr lang="en-US" sz="1400" dirty="0"/>
                <a:t> (2013)</a:t>
              </a:r>
            </a:p>
          </p:txBody>
        </p:sp>
      </p:grpSp>
    </p:spTree>
    <p:extLst>
      <p:ext uri="{BB962C8B-B14F-4D97-AF65-F5344CB8AC3E}">
        <p14:creationId xmlns:p14="http://schemas.microsoft.com/office/powerpoint/2010/main" val="1375456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5868" y="912687"/>
            <a:ext cx="10532533" cy="1241237"/>
          </a:xfrm>
          <a:prstGeom prst="rect">
            <a:avLst/>
          </a:prstGeom>
          <a:noFill/>
        </p:spPr>
        <p:txBody>
          <a:bodyPr wrap="square" rtlCol="0">
            <a:spAutoFit/>
          </a:bodyPr>
          <a:lstStyle/>
          <a:p>
            <a:r>
              <a:rPr lang="en-US" sz="3733" b="1" dirty="0"/>
              <a:t>Challenges with finding mutations in non-coding regions</a:t>
            </a:r>
          </a:p>
        </p:txBody>
      </p:sp>
      <p:sp>
        <p:nvSpPr>
          <p:cNvPr id="4" name="TextBox 3">
            <a:extLst>
              <a:ext uri="{FF2B5EF4-FFF2-40B4-BE49-F238E27FC236}">
                <a16:creationId xmlns:a16="http://schemas.microsoft.com/office/drawing/2014/main" id="{1253156E-2C47-DC4B-95B8-B80A4F29A53F}"/>
              </a:ext>
            </a:extLst>
          </p:cNvPr>
          <p:cNvSpPr txBox="1"/>
          <p:nvPr/>
        </p:nvSpPr>
        <p:spPr>
          <a:xfrm>
            <a:off x="1833465" y="2728769"/>
            <a:ext cx="8901476" cy="3046988"/>
          </a:xfrm>
          <a:prstGeom prst="rect">
            <a:avLst/>
          </a:prstGeom>
          <a:noFill/>
        </p:spPr>
        <p:txBody>
          <a:bodyPr wrap="none" rtlCol="0">
            <a:spAutoFit/>
          </a:bodyPr>
          <a:lstStyle/>
          <a:p>
            <a:pPr marL="380990" indent="-380990">
              <a:buFont typeface="Arial" panose="020B0604020202020204" pitchFamily="34" charset="0"/>
              <a:buChar char="•"/>
            </a:pPr>
            <a:r>
              <a:rPr lang="en-US" sz="3200" dirty="0"/>
              <a:t>Mutation rates vary between cancers</a:t>
            </a:r>
          </a:p>
          <a:p>
            <a:pPr marL="380990" indent="-380990">
              <a:buFont typeface="Arial" panose="020B0604020202020204" pitchFamily="34" charset="0"/>
              <a:buChar char="•"/>
            </a:pPr>
            <a:r>
              <a:rPr lang="en-US" sz="3200" dirty="0"/>
              <a:t>Mutation rates are influenced by chromatin states</a:t>
            </a:r>
          </a:p>
          <a:p>
            <a:pPr marL="838190" lvl="1" indent="-380990">
              <a:buFont typeface="Arial" panose="020B0604020202020204" pitchFamily="34" charset="0"/>
              <a:buChar char="•"/>
            </a:pPr>
            <a:r>
              <a:rPr lang="en-US" sz="3200" dirty="0"/>
              <a:t>Active chromatin – low mutation rate</a:t>
            </a:r>
          </a:p>
          <a:p>
            <a:pPr marL="838190" lvl="1" indent="-380990">
              <a:buFont typeface="Arial" panose="020B0604020202020204" pitchFamily="34" charset="0"/>
              <a:buChar char="•"/>
            </a:pPr>
            <a:r>
              <a:rPr lang="en-US" sz="3200" dirty="0"/>
              <a:t>Inactive chromatin – high mutation rate</a:t>
            </a:r>
          </a:p>
          <a:p>
            <a:pPr marL="380990" indent="-380990">
              <a:buFont typeface="Arial" panose="020B0604020202020204" pitchFamily="34" charset="0"/>
              <a:buChar char="•"/>
            </a:pPr>
            <a:r>
              <a:rPr lang="en-US" sz="3200" dirty="0"/>
              <a:t>Epigenome varies between tumors</a:t>
            </a:r>
          </a:p>
          <a:p>
            <a:pPr marL="380990" indent="-380990">
              <a:buFont typeface="Arial" panose="020B0604020202020204" pitchFamily="34" charset="0"/>
              <a:buChar char="•"/>
            </a:pPr>
            <a:r>
              <a:rPr lang="en-US" sz="3200" dirty="0"/>
              <a:t>Cell type of origin is unknown or unavailable</a:t>
            </a:r>
          </a:p>
        </p:txBody>
      </p:sp>
    </p:spTree>
    <p:extLst>
      <p:ext uri="{BB962C8B-B14F-4D97-AF65-F5344CB8AC3E}">
        <p14:creationId xmlns:p14="http://schemas.microsoft.com/office/powerpoint/2010/main" val="307597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771F69-C787-E84F-93EA-04328625728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7932" r="52282"/>
          <a:stretch/>
        </p:blipFill>
        <p:spPr>
          <a:xfrm>
            <a:off x="2217449" y="723593"/>
            <a:ext cx="6939233" cy="6713177"/>
          </a:xfrm>
          <a:prstGeom prst="rect">
            <a:avLst/>
          </a:prstGeom>
        </p:spPr>
      </p:pic>
      <p:sp>
        <p:nvSpPr>
          <p:cNvPr id="2" name="TextBox 1">
            <a:extLst>
              <a:ext uri="{FF2B5EF4-FFF2-40B4-BE49-F238E27FC236}">
                <a16:creationId xmlns:a16="http://schemas.microsoft.com/office/drawing/2014/main" id="{E4E12CC6-2E70-0347-98EE-6B3B8344BEC2}"/>
              </a:ext>
            </a:extLst>
          </p:cNvPr>
          <p:cNvSpPr txBox="1"/>
          <p:nvPr/>
        </p:nvSpPr>
        <p:spPr>
          <a:xfrm>
            <a:off x="2334323" y="319668"/>
            <a:ext cx="8114529" cy="584775"/>
          </a:xfrm>
          <a:prstGeom prst="rect">
            <a:avLst/>
          </a:prstGeom>
          <a:noFill/>
        </p:spPr>
        <p:txBody>
          <a:bodyPr wrap="none" rtlCol="0">
            <a:spAutoFit/>
          </a:bodyPr>
          <a:lstStyle/>
          <a:p>
            <a:r>
              <a:rPr lang="en-US" sz="3200" dirty="0"/>
              <a:t>Most of the human genome is non-coding DNA </a:t>
            </a:r>
          </a:p>
        </p:txBody>
      </p:sp>
    </p:spTree>
    <p:extLst>
      <p:ext uri="{BB962C8B-B14F-4D97-AF65-F5344CB8AC3E}">
        <p14:creationId xmlns:p14="http://schemas.microsoft.com/office/powerpoint/2010/main" val="3383364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g.3754.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6077" y="1569003"/>
            <a:ext cx="4312671" cy="2022856"/>
          </a:xfrm>
          <a:prstGeom prst="rect">
            <a:avLst/>
          </a:prstGeom>
        </p:spPr>
      </p:pic>
      <p:pic>
        <p:nvPicPr>
          <p:cNvPr id="3" name="Picture 2" descr="ng.3754.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38684" y="1474294"/>
            <a:ext cx="4459432" cy="2091693"/>
          </a:xfrm>
          <a:prstGeom prst="rect">
            <a:avLst/>
          </a:prstGeom>
        </p:spPr>
      </p:pic>
      <p:sp>
        <p:nvSpPr>
          <p:cNvPr id="5" name="TextBox 4"/>
          <p:cNvSpPr txBox="1"/>
          <p:nvPr/>
        </p:nvSpPr>
        <p:spPr>
          <a:xfrm>
            <a:off x="9481262" y="6324648"/>
            <a:ext cx="2801724" cy="523220"/>
          </a:xfrm>
          <a:prstGeom prst="rect">
            <a:avLst/>
          </a:prstGeom>
          <a:noFill/>
        </p:spPr>
        <p:txBody>
          <a:bodyPr wrap="square" rtlCol="0">
            <a:spAutoFit/>
          </a:bodyPr>
          <a:lstStyle/>
          <a:p>
            <a:pPr algn="r"/>
            <a:r>
              <a:rPr lang="en-US" sz="1400" dirty="0" err="1"/>
              <a:t>Beroukhim</a:t>
            </a:r>
            <a:r>
              <a:rPr lang="en-US" sz="1400" dirty="0"/>
              <a:t>, R. et al. 2017</a:t>
            </a:r>
          </a:p>
          <a:p>
            <a:pPr algn="r"/>
            <a:r>
              <a:rPr lang="en-US" sz="1400" dirty="0"/>
              <a:t>Mansour et al, </a:t>
            </a:r>
            <a:r>
              <a:rPr lang="en-US" sz="1400" i="1" dirty="0"/>
              <a:t>Science</a:t>
            </a:r>
            <a:r>
              <a:rPr lang="en-US" sz="1400" dirty="0"/>
              <a:t> 2014</a:t>
            </a:r>
          </a:p>
        </p:txBody>
      </p:sp>
      <p:sp>
        <p:nvSpPr>
          <p:cNvPr id="6" name="TextBox 5"/>
          <p:cNvSpPr txBox="1"/>
          <p:nvPr/>
        </p:nvSpPr>
        <p:spPr>
          <a:xfrm>
            <a:off x="1907330" y="211760"/>
            <a:ext cx="8292607" cy="548933"/>
          </a:xfrm>
          <a:prstGeom prst="rect">
            <a:avLst/>
          </a:prstGeom>
          <a:noFill/>
        </p:spPr>
        <p:txBody>
          <a:bodyPr wrap="square" tIns="91440" rtlCol="0">
            <a:spAutoFit/>
          </a:bodyPr>
          <a:lstStyle/>
          <a:p>
            <a:pPr algn="ctr"/>
            <a:r>
              <a:rPr lang="en-US" sz="2667" b="1" dirty="0"/>
              <a:t>Cancer driver mutations in noncoding regions</a:t>
            </a:r>
          </a:p>
        </p:txBody>
      </p:sp>
      <p:sp>
        <p:nvSpPr>
          <p:cNvPr id="7" name="TextBox 6"/>
          <p:cNvSpPr txBox="1"/>
          <p:nvPr/>
        </p:nvSpPr>
        <p:spPr>
          <a:xfrm>
            <a:off x="983649" y="1024133"/>
            <a:ext cx="3600967" cy="369332"/>
          </a:xfrm>
          <a:prstGeom prst="rect">
            <a:avLst/>
          </a:prstGeom>
          <a:noFill/>
        </p:spPr>
        <p:txBody>
          <a:bodyPr wrap="square" rtlCol="0">
            <a:spAutoFit/>
          </a:bodyPr>
          <a:lstStyle/>
          <a:p>
            <a:pPr algn="ctr"/>
            <a:r>
              <a:rPr lang="en-US" u="sng" dirty="0"/>
              <a:t>Structural Rearrangements</a:t>
            </a:r>
          </a:p>
        </p:txBody>
      </p:sp>
      <p:sp>
        <p:nvSpPr>
          <p:cNvPr id="8" name="TextBox 7"/>
          <p:cNvSpPr txBox="1"/>
          <p:nvPr/>
        </p:nvSpPr>
        <p:spPr>
          <a:xfrm>
            <a:off x="6713610" y="1024134"/>
            <a:ext cx="3111501" cy="369332"/>
          </a:xfrm>
          <a:prstGeom prst="rect">
            <a:avLst/>
          </a:prstGeom>
          <a:noFill/>
        </p:spPr>
        <p:txBody>
          <a:bodyPr wrap="square" rtlCol="0">
            <a:spAutoFit/>
          </a:bodyPr>
          <a:lstStyle/>
          <a:p>
            <a:pPr algn="ctr"/>
            <a:r>
              <a:rPr lang="en-US" u="sng" dirty="0"/>
              <a:t>Copy Number Alterations</a:t>
            </a:r>
          </a:p>
        </p:txBody>
      </p:sp>
      <p:pic>
        <p:nvPicPr>
          <p:cNvPr id="42" name="Picture 41">
            <a:extLst>
              <a:ext uri="{FF2B5EF4-FFF2-40B4-BE49-F238E27FC236}">
                <a16:creationId xmlns:a16="http://schemas.microsoft.com/office/drawing/2014/main" id="{31E335E0-4FFF-6B43-9A4A-03A6EA926B0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6610" y="4593278"/>
            <a:ext cx="3951604" cy="1405015"/>
          </a:xfrm>
          <a:prstGeom prst="rect">
            <a:avLst/>
          </a:prstGeom>
        </p:spPr>
      </p:pic>
      <p:sp>
        <p:nvSpPr>
          <p:cNvPr id="48" name="TextBox 47">
            <a:extLst>
              <a:ext uri="{FF2B5EF4-FFF2-40B4-BE49-F238E27FC236}">
                <a16:creationId xmlns:a16="http://schemas.microsoft.com/office/drawing/2014/main" id="{B4715524-A96C-7F41-8352-4030AE2F869F}"/>
              </a:ext>
            </a:extLst>
          </p:cNvPr>
          <p:cNvSpPr txBox="1"/>
          <p:nvPr/>
        </p:nvSpPr>
        <p:spPr>
          <a:xfrm>
            <a:off x="1228380" y="3918215"/>
            <a:ext cx="3111501" cy="369332"/>
          </a:xfrm>
          <a:prstGeom prst="rect">
            <a:avLst/>
          </a:prstGeom>
          <a:noFill/>
        </p:spPr>
        <p:txBody>
          <a:bodyPr wrap="square" rtlCol="0">
            <a:spAutoFit/>
          </a:bodyPr>
          <a:lstStyle/>
          <a:p>
            <a:pPr algn="ctr"/>
            <a:r>
              <a:rPr lang="en-US" u="sng" dirty="0" err="1"/>
              <a:t>Indels</a:t>
            </a:r>
            <a:endParaRPr lang="en-US" u="sng" dirty="0"/>
          </a:p>
        </p:txBody>
      </p:sp>
      <p:pic>
        <p:nvPicPr>
          <p:cNvPr id="49" name="Picture 48">
            <a:extLst>
              <a:ext uri="{FF2B5EF4-FFF2-40B4-BE49-F238E27FC236}">
                <a16:creationId xmlns:a16="http://schemas.microsoft.com/office/drawing/2014/main" id="{0825C556-3231-1F4C-87DE-484E589EA06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408474" y="4287468"/>
            <a:ext cx="3721773" cy="1710825"/>
          </a:xfrm>
          <a:prstGeom prst="rect">
            <a:avLst/>
          </a:prstGeom>
        </p:spPr>
      </p:pic>
      <p:sp>
        <p:nvSpPr>
          <p:cNvPr id="50" name="TextBox 49">
            <a:extLst>
              <a:ext uri="{FF2B5EF4-FFF2-40B4-BE49-F238E27FC236}">
                <a16:creationId xmlns:a16="http://schemas.microsoft.com/office/drawing/2014/main" id="{C736664F-C8B4-DE4D-87CF-91CED0541B78}"/>
              </a:ext>
            </a:extLst>
          </p:cNvPr>
          <p:cNvSpPr txBox="1"/>
          <p:nvPr/>
        </p:nvSpPr>
        <p:spPr>
          <a:xfrm>
            <a:off x="6713610" y="3923959"/>
            <a:ext cx="3111501" cy="369332"/>
          </a:xfrm>
          <a:prstGeom prst="rect">
            <a:avLst/>
          </a:prstGeom>
          <a:noFill/>
        </p:spPr>
        <p:txBody>
          <a:bodyPr wrap="square" rtlCol="0">
            <a:spAutoFit/>
          </a:bodyPr>
          <a:lstStyle/>
          <a:p>
            <a:pPr algn="ctr"/>
            <a:r>
              <a:rPr lang="en-US" u="sng" dirty="0"/>
              <a:t>Point Mutations</a:t>
            </a:r>
          </a:p>
        </p:txBody>
      </p:sp>
    </p:spTree>
    <p:extLst>
      <p:ext uri="{BB962C8B-B14F-4D97-AF65-F5344CB8AC3E}">
        <p14:creationId xmlns:p14="http://schemas.microsoft.com/office/powerpoint/2010/main" val="3563584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rot="5400000">
            <a:off x="2236082" y="1388048"/>
            <a:ext cx="1584335" cy="1250789"/>
          </a:xfrm>
          <a:prstGeom prst="chevron">
            <a:avLst>
              <a:gd name="adj" fmla="val 20680"/>
            </a:avLst>
          </a:prstGeom>
          <a:solidFill>
            <a:srgbClr val="558ED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 name="Straight Connector 3"/>
          <p:cNvCxnSpPr/>
          <p:nvPr/>
        </p:nvCxnSpPr>
        <p:spPr>
          <a:xfrm flipV="1">
            <a:off x="4461883" y="1984635"/>
            <a:ext cx="5401087" cy="256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313049" y="1687126"/>
            <a:ext cx="1340595" cy="646331"/>
          </a:xfrm>
          <a:prstGeom prst="rect">
            <a:avLst/>
          </a:prstGeom>
          <a:noFill/>
        </p:spPr>
        <p:txBody>
          <a:bodyPr wrap="square" rtlCol="0">
            <a:spAutoFit/>
          </a:bodyPr>
          <a:lstStyle/>
          <a:p>
            <a:pPr algn="ctr"/>
            <a:r>
              <a:rPr lang="en-US" b="1" dirty="0"/>
              <a:t>Functional annotation</a:t>
            </a:r>
          </a:p>
        </p:txBody>
      </p:sp>
      <p:sp>
        <p:nvSpPr>
          <p:cNvPr id="8" name="Rounded Rectangle 7"/>
          <p:cNvSpPr/>
          <p:nvPr/>
        </p:nvSpPr>
        <p:spPr>
          <a:xfrm>
            <a:off x="4957718" y="1918041"/>
            <a:ext cx="1107815" cy="158847"/>
          </a:xfrm>
          <a:prstGeom prst="roundRect">
            <a:avLst>
              <a:gd name="adj" fmla="val 50000"/>
            </a:avLst>
          </a:prstGeom>
          <a:solidFill>
            <a:srgbClr val="558ED5"/>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6931861" y="1905212"/>
            <a:ext cx="827123" cy="171675"/>
          </a:xfrm>
          <a:prstGeom prst="roundRect">
            <a:avLst>
              <a:gd name="adj" fmla="val 50000"/>
            </a:avLst>
          </a:prstGeom>
          <a:solidFill>
            <a:srgbClr val="558ED5"/>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315861" y="1885939"/>
            <a:ext cx="982624" cy="190948"/>
          </a:xfrm>
          <a:prstGeom prst="roundRect">
            <a:avLst>
              <a:gd name="adj" fmla="val 50000"/>
            </a:avLst>
          </a:prstGeom>
          <a:solidFill>
            <a:srgbClr val="558ED5"/>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961964" y="2148790"/>
            <a:ext cx="2521083" cy="369332"/>
          </a:xfrm>
          <a:prstGeom prst="rect">
            <a:avLst/>
          </a:prstGeom>
          <a:noFill/>
        </p:spPr>
        <p:txBody>
          <a:bodyPr wrap="square" rtlCol="0">
            <a:spAutoFit/>
          </a:bodyPr>
          <a:lstStyle/>
          <a:p>
            <a:pPr algn="ctr"/>
            <a:r>
              <a:rPr lang="en-US" dirty="0"/>
              <a:t>(regulatory elements)</a:t>
            </a:r>
          </a:p>
        </p:txBody>
      </p:sp>
      <p:sp>
        <p:nvSpPr>
          <p:cNvPr id="39" name="TextBox 38"/>
          <p:cNvSpPr txBox="1"/>
          <p:nvPr/>
        </p:nvSpPr>
        <p:spPr>
          <a:xfrm>
            <a:off x="1484809" y="23802"/>
            <a:ext cx="9251436" cy="607859"/>
          </a:xfrm>
          <a:prstGeom prst="rect">
            <a:avLst/>
          </a:prstGeom>
          <a:noFill/>
        </p:spPr>
        <p:txBody>
          <a:bodyPr wrap="square" tIns="68580" rtlCol="0">
            <a:spAutoFit/>
          </a:bodyPr>
          <a:lstStyle/>
          <a:p>
            <a:pPr algn="ctr"/>
            <a:r>
              <a:rPr lang="en-US" sz="3200" b="1" dirty="0"/>
              <a:t>Common workflow for detecting candidate drivers</a:t>
            </a:r>
          </a:p>
        </p:txBody>
      </p:sp>
      <p:grpSp>
        <p:nvGrpSpPr>
          <p:cNvPr id="91" name="Group 90"/>
          <p:cNvGrpSpPr/>
          <p:nvPr/>
        </p:nvGrpSpPr>
        <p:grpSpPr>
          <a:xfrm>
            <a:off x="2313049" y="2915901"/>
            <a:ext cx="7549921" cy="1634590"/>
            <a:chOff x="789048" y="2915900"/>
            <a:chExt cx="7549921" cy="1634589"/>
          </a:xfrm>
        </p:grpSpPr>
        <p:sp>
          <p:nvSpPr>
            <p:cNvPr id="12" name="Chevron 11"/>
            <p:cNvSpPr/>
            <p:nvPr/>
          </p:nvSpPr>
          <p:spPr>
            <a:xfrm rot="5400000">
              <a:off x="712081" y="3132927"/>
              <a:ext cx="1584335" cy="1250789"/>
            </a:xfrm>
            <a:prstGeom prst="chevron">
              <a:avLst>
                <a:gd name="adj" fmla="val 20680"/>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p:cNvCxnSpPr/>
            <p:nvPr/>
          </p:nvCxnSpPr>
          <p:spPr>
            <a:xfrm flipV="1">
              <a:off x="2937883" y="3732666"/>
              <a:ext cx="5401086" cy="256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89048" y="3463285"/>
              <a:ext cx="1340595" cy="646331"/>
            </a:xfrm>
            <a:prstGeom prst="rect">
              <a:avLst/>
            </a:prstGeom>
            <a:noFill/>
          </p:spPr>
          <p:txBody>
            <a:bodyPr wrap="square" rtlCol="0">
              <a:spAutoFit/>
            </a:bodyPr>
            <a:lstStyle/>
            <a:p>
              <a:pPr algn="ctr"/>
              <a:r>
                <a:rPr lang="en-US" b="1" dirty="0"/>
                <a:t>Mutational recurrence</a:t>
              </a:r>
            </a:p>
          </p:txBody>
        </p:sp>
        <p:sp>
          <p:nvSpPr>
            <p:cNvPr id="15" name="Rounded Rectangle 14"/>
            <p:cNvSpPr/>
            <p:nvPr/>
          </p:nvSpPr>
          <p:spPr>
            <a:xfrm>
              <a:off x="3433717" y="3666071"/>
              <a:ext cx="1107814" cy="158846"/>
            </a:xfrm>
            <a:prstGeom prst="roundRect">
              <a:avLst>
                <a:gd name="adj" fmla="val 50000"/>
              </a:avLst>
            </a:prstGeom>
            <a:solidFill>
              <a:srgbClr val="558ED5"/>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5407860" y="3653243"/>
              <a:ext cx="827123" cy="171674"/>
            </a:xfrm>
            <a:prstGeom prst="roundRect">
              <a:avLst>
                <a:gd name="adj" fmla="val 50000"/>
              </a:avLst>
            </a:prstGeom>
            <a:solidFill>
              <a:srgbClr val="558ED5"/>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791861" y="3633969"/>
              <a:ext cx="982624" cy="190948"/>
            </a:xfrm>
            <a:prstGeom prst="roundRect">
              <a:avLst>
                <a:gd name="adj" fmla="val 50000"/>
              </a:avLst>
            </a:prstGeom>
            <a:solidFill>
              <a:srgbClr val="558ED5"/>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Isosceles Triangle 26"/>
            <p:cNvSpPr/>
            <p:nvPr/>
          </p:nvSpPr>
          <p:spPr>
            <a:xfrm rot="10800000">
              <a:off x="4015508" y="3524967"/>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Isosceles Triangle 27"/>
            <p:cNvSpPr/>
            <p:nvPr/>
          </p:nvSpPr>
          <p:spPr>
            <a:xfrm rot="10800000">
              <a:off x="6916271" y="3492865"/>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p:nvSpPr>
          <p:spPr>
            <a:xfrm rot="10800000">
              <a:off x="6916271" y="3345962"/>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p:nvSpPr>
          <p:spPr>
            <a:xfrm rot="10800000">
              <a:off x="6916271" y="3204858"/>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p:nvSpPr>
          <p:spPr>
            <a:xfrm rot="10800000">
              <a:off x="6916271" y="3057955"/>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p:nvSpPr>
          <p:spPr>
            <a:xfrm rot="10800000">
              <a:off x="7371040" y="3481267"/>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p:cNvSpPr/>
            <p:nvPr/>
          </p:nvSpPr>
          <p:spPr>
            <a:xfrm rot="10800000">
              <a:off x="4867430" y="3522118"/>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p:cNvSpPr/>
            <p:nvPr/>
          </p:nvSpPr>
          <p:spPr>
            <a:xfrm rot="10800000">
              <a:off x="3103047" y="3522117"/>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p:nvSpPr>
          <p:spPr>
            <a:xfrm rot="10800000">
              <a:off x="7569105" y="3479612"/>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p:nvSpPr>
          <p:spPr>
            <a:xfrm rot="10800000">
              <a:off x="7371040" y="3351761"/>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p:nvSpPr>
          <p:spPr>
            <a:xfrm rot="10800000">
              <a:off x="6916271" y="2915900"/>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p:nvSpPr>
          <p:spPr>
            <a:xfrm rot="10800000">
              <a:off x="4867430" y="3381013"/>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p:nvSpPr>
          <p:spPr>
            <a:xfrm rot="10800000">
              <a:off x="4015507" y="3410715"/>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2313049" y="4389622"/>
            <a:ext cx="7549921" cy="1898729"/>
            <a:chOff x="789048" y="4389620"/>
            <a:chExt cx="7549921" cy="1898728"/>
          </a:xfrm>
        </p:grpSpPr>
        <p:sp>
          <p:nvSpPr>
            <p:cNvPr id="66" name="Chevron 65"/>
            <p:cNvSpPr/>
            <p:nvPr/>
          </p:nvSpPr>
          <p:spPr>
            <a:xfrm rot="5400000">
              <a:off x="712081" y="4870786"/>
              <a:ext cx="1584335" cy="1250789"/>
            </a:xfrm>
            <a:prstGeom prst="chevron">
              <a:avLst>
                <a:gd name="adj" fmla="val 20680"/>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67" name="Straight Connector 66"/>
            <p:cNvCxnSpPr/>
            <p:nvPr/>
          </p:nvCxnSpPr>
          <p:spPr>
            <a:xfrm flipV="1">
              <a:off x="2937883" y="5590284"/>
              <a:ext cx="5401086" cy="256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789048" y="5155169"/>
              <a:ext cx="1340595" cy="646331"/>
            </a:xfrm>
            <a:prstGeom prst="rect">
              <a:avLst/>
            </a:prstGeom>
            <a:noFill/>
          </p:spPr>
          <p:txBody>
            <a:bodyPr wrap="square" rtlCol="0">
              <a:spAutoFit/>
            </a:bodyPr>
            <a:lstStyle/>
            <a:p>
              <a:pPr algn="ctr"/>
              <a:r>
                <a:rPr lang="en-US" b="1" dirty="0"/>
                <a:t>Gene expression</a:t>
              </a:r>
            </a:p>
          </p:txBody>
        </p:sp>
        <p:sp>
          <p:nvSpPr>
            <p:cNvPr id="71" name="Rounded Rectangle 70"/>
            <p:cNvSpPr/>
            <p:nvPr/>
          </p:nvSpPr>
          <p:spPr>
            <a:xfrm>
              <a:off x="6791861" y="5491587"/>
              <a:ext cx="982624" cy="190948"/>
            </a:xfrm>
            <a:prstGeom prst="roundRect">
              <a:avLst>
                <a:gd name="adj" fmla="val 50000"/>
              </a:avLst>
            </a:prstGeom>
            <a:solidFill>
              <a:schemeClr val="accent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Isosceles Triangle 72"/>
            <p:cNvSpPr/>
            <p:nvPr/>
          </p:nvSpPr>
          <p:spPr>
            <a:xfrm rot="10800000">
              <a:off x="6916271" y="5350483"/>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p:cNvSpPr/>
            <p:nvPr/>
          </p:nvSpPr>
          <p:spPr>
            <a:xfrm rot="10800000">
              <a:off x="6916271" y="5203580"/>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Isosceles Triangle 74"/>
            <p:cNvSpPr/>
            <p:nvPr/>
          </p:nvSpPr>
          <p:spPr>
            <a:xfrm rot="10800000">
              <a:off x="6916271" y="5062476"/>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Isosceles Triangle 75"/>
            <p:cNvSpPr/>
            <p:nvPr/>
          </p:nvSpPr>
          <p:spPr>
            <a:xfrm rot="10800000">
              <a:off x="6916271" y="4915573"/>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Isosceles Triangle 76"/>
            <p:cNvSpPr/>
            <p:nvPr/>
          </p:nvSpPr>
          <p:spPr>
            <a:xfrm rot="10800000">
              <a:off x="7371040" y="5338885"/>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Isosceles Triangle 79"/>
            <p:cNvSpPr/>
            <p:nvPr/>
          </p:nvSpPr>
          <p:spPr>
            <a:xfrm rot="10800000">
              <a:off x="7569105" y="5337230"/>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Isosceles Triangle 80"/>
            <p:cNvSpPr/>
            <p:nvPr/>
          </p:nvSpPr>
          <p:spPr>
            <a:xfrm rot="10800000">
              <a:off x="7371040" y="5209379"/>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Isosceles Triangle 81"/>
            <p:cNvSpPr/>
            <p:nvPr/>
          </p:nvSpPr>
          <p:spPr>
            <a:xfrm rot="10800000">
              <a:off x="6916270" y="4753220"/>
              <a:ext cx="202586" cy="14110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p:nvPr/>
          </p:nvCxnSpPr>
          <p:spPr>
            <a:xfrm flipV="1">
              <a:off x="5165938" y="5367597"/>
              <a:ext cx="0" cy="22241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5148419" y="5383099"/>
              <a:ext cx="341517" cy="0"/>
            </a:xfrm>
            <a:prstGeom prst="line">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flipV="1">
              <a:off x="5165938" y="5056678"/>
              <a:ext cx="1" cy="31590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5148419" y="5039713"/>
              <a:ext cx="341517" cy="0"/>
            </a:xfrm>
            <a:prstGeom prst="line">
              <a:avLst/>
            </a:prstGeom>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9" name="Curved Down Arrow 88"/>
            <p:cNvSpPr/>
            <p:nvPr/>
          </p:nvSpPr>
          <p:spPr>
            <a:xfrm flipH="1">
              <a:off x="5263761" y="4389620"/>
              <a:ext cx="2107279" cy="343836"/>
            </a:xfrm>
            <a:prstGeom prst="curvedDownArrow">
              <a:avLst>
                <a:gd name="adj1" fmla="val 25000"/>
                <a:gd name="adj2" fmla="val 77692"/>
                <a:gd name="adj3" fmla="val 25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0" name="TextBox 89"/>
            <p:cNvSpPr txBox="1"/>
            <p:nvPr/>
          </p:nvSpPr>
          <p:spPr>
            <a:xfrm>
              <a:off x="4872530" y="5616835"/>
              <a:ext cx="620204" cy="369332"/>
            </a:xfrm>
            <a:prstGeom prst="rect">
              <a:avLst/>
            </a:prstGeom>
            <a:noFill/>
          </p:spPr>
          <p:txBody>
            <a:bodyPr wrap="square" rtlCol="0">
              <a:spAutoFit/>
            </a:bodyPr>
            <a:lstStyle/>
            <a:p>
              <a:r>
                <a:rPr lang="en-US" dirty="0"/>
                <a:t>TSS</a:t>
              </a:r>
            </a:p>
          </p:txBody>
        </p:sp>
      </p:grpSp>
      <p:sp>
        <p:nvSpPr>
          <p:cNvPr id="95" name="TextBox 94"/>
          <p:cNvSpPr txBox="1"/>
          <p:nvPr/>
        </p:nvSpPr>
        <p:spPr>
          <a:xfrm>
            <a:off x="7914861" y="6569461"/>
            <a:ext cx="2753139" cy="254044"/>
          </a:xfrm>
          <a:prstGeom prst="rect">
            <a:avLst/>
          </a:prstGeom>
          <a:noFill/>
        </p:spPr>
        <p:txBody>
          <a:bodyPr wrap="square" rtlCol="0">
            <a:spAutoFit/>
          </a:bodyPr>
          <a:lstStyle/>
          <a:p>
            <a:pPr algn="r"/>
            <a:r>
              <a:rPr lang="en-US" sz="1051" dirty="0"/>
              <a:t>Adapted from </a:t>
            </a:r>
            <a:r>
              <a:rPr lang="en-US" sz="1051" dirty="0" err="1"/>
              <a:t>Khurana</a:t>
            </a:r>
            <a:r>
              <a:rPr lang="en-US" sz="1051" dirty="0"/>
              <a:t> et al, </a:t>
            </a:r>
            <a:r>
              <a:rPr lang="en-US" sz="1051" i="1" dirty="0"/>
              <a:t>Science</a:t>
            </a:r>
            <a:r>
              <a:rPr lang="en-US" sz="1051" dirty="0"/>
              <a:t> (2013)</a:t>
            </a:r>
          </a:p>
        </p:txBody>
      </p:sp>
    </p:spTree>
    <p:extLst>
      <p:ext uri="{BB962C8B-B14F-4D97-AF65-F5344CB8AC3E}">
        <p14:creationId xmlns:p14="http://schemas.microsoft.com/office/powerpoint/2010/main" val="2039872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CA0D5C-A3E5-5140-BDAF-E7D0418C730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48805" y="2428755"/>
            <a:ext cx="4971227" cy="3591679"/>
          </a:xfrm>
          <a:prstGeom prst="rect">
            <a:avLst/>
          </a:prstGeom>
        </p:spPr>
      </p:pic>
      <p:pic>
        <p:nvPicPr>
          <p:cNvPr id="7" name="Picture 6">
            <a:extLst>
              <a:ext uri="{FF2B5EF4-FFF2-40B4-BE49-F238E27FC236}">
                <a16:creationId xmlns:a16="http://schemas.microsoft.com/office/drawing/2014/main" id="{D2CA0D5C-A3E5-5140-BDAF-E7D0418C730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490361" y="2097979"/>
            <a:ext cx="1346200" cy="842120"/>
          </a:xfrm>
          <a:prstGeom prst="rect">
            <a:avLst/>
          </a:prstGeom>
        </p:spPr>
      </p:pic>
      <p:pic>
        <p:nvPicPr>
          <p:cNvPr id="2" name="Picture 1" descr="pcawg_landing.pn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097297" y="1294054"/>
            <a:ext cx="2938967" cy="1091951"/>
          </a:xfrm>
          <a:prstGeom prst="rect">
            <a:avLst/>
          </a:prstGeom>
        </p:spPr>
      </p:pic>
      <p:sp>
        <p:nvSpPr>
          <p:cNvPr id="8" name="TextBox 7">
            <a:extLst>
              <a:ext uri="{FF2B5EF4-FFF2-40B4-BE49-F238E27FC236}">
                <a16:creationId xmlns:a16="http://schemas.microsoft.com/office/drawing/2014/main" id="{0C71E200-87B1-C54C-A474-F74094EBB520}"/>
              </a:ext>
            </a:extLst>
          </p:cNvPr>
          <p:cNvSpPr txBox="1"/>
          <p:nvPr/>
        </p:nvSpPr>
        <p:spPr>
          <a:xfrm>
            <a:off x="1648095" y="166358"/>
            <a:ext cx="8914984" cy="523220"/>
          </a:xfrm>
          <a:prstGeom prst="rect">
            <a:avLst/>
          </a:prstGeom>
          <a:noFill/>
          <a:ln>
            <a:noFill/>
          </a:ln>
        </p:spPr>
        <p:txBody>
          <a:bodyPr wrap="square" rtlCol="0">
            <a:spAutoFit/>
          </a:bodyPr>
          <a:lstStyle/>
          <a:p>
            <a:pPr algn="ctr"/>
            <a:r>
              <a:rPr lang="en-US" sz="2800" b="1" dirty="0"/>
              <a:t>Recurrent driver mutations in noncoding regions are rare   </a:t>
            </a:r>
          </a:p>
        </p:txBody>
      </p:sp>
      <p:grpSp>
        <p:nvGrpSpPr>
          <p:cNvPr id="24" name="Group 23"/>
          <p:cNvGrpSpPr/>
          <p:nvPr/>
        </p:nvGrpSpPr>
        <p:grpSpPr>
          <a:xfrm>
            <a:off x="608265" y="875127"/>
            <a:ext cx="11129593" cy="5909400"/>
            <a:chOff x="-915737" y="875126"/>
            <a:chExt cx="11129594" cy="5909400"/>
          </a:xfrm>
        </p:grpSpPr>
        <p:sp>
          <p:nvSpPr>
            <p:cNvPr id="23" name="Rectangle 22"/>
            <p:cNvSpPr/>
            <p:nvPr/>
          </p:nvSpPr>
          <p:spPr>
            <a:xfrm>
              <a:off x="468342" y="875126"/>
              <a:ext cx="8179756" cy="59094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ECA6615-68B8-C74A-9E98-5FD870877A0E}"/>
                </a:ext>
              </a:extLst>
            </p:cNvPr>
            <p:cNvSpPr txBox="1"/>
            <p:nvPr/>
          </p:nvSpPr>
          <p:spPr>
            <a:xfrm>
              <a:off x="-915737" y="3485515"/>
              <a:ext cx="11129594" cy="1569660"/>
            </a:xfrm>
            <a:prstGeom prst="rect">
              <a:avLst/>
            </a:prstGeom>
            <a:solidFill>
              <a:schemeClr val="bg1"/>
            </a:solidFill>
            <a:ln w="28575" cmpd="sng">
              <a:solidFill>
                <a:schemeClr val="tx2"/>
              </a:solidFill>
            </a:ln>
          </p:spPr>
          <p:txBody>
            <a:bodyPr wrap="square" rtlCol="0">
              <a:spAutoFit/>
            </a:bodyPr>
            <a:lstStyle/>
            <a:p>
              <a:r>
                <a:rPr lang="en-US" sz="3200" dirty="0"/>
                <a:t>”Perhaps the most striking finding is the relative paucity of point mutations driving cancer in non-coding genes and regulatory elements.”</a:t>
              </a:r>
            </a:p>
          </p:txBody>
        </p:sp>
      </p:grpSp>
    </p:spTree>
    <p:extLst>
      <p:ext uri="{BB962C8B-B14F-4D97-AF65-F5344CB8AC3E}">
        <p14:creationId xmlns:p14="http://schemas.microsoft.com/office/powerpoint/2010/main" val="3676984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0DCDB9-6753-7B4E-8A3B-74D4C80803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745" y="158965"/>
            <a:ext cx="5355102" cy="1492816"/>
          </a:xfrm>
          <a:prstGeom prst="rect">
            <a:avLst/>
          </a:prstGeom>
        </p:spPr>
      </p:pic>
      <p:pic>
        <p:nvPicPr>
          <p:cNvPr id="7" name="Picture 6">
            <a:extLst>
              <a:ext uri="{FF2B5EF4-FFF2-40B4-BE49-F238E27FC236}">
                <a16:creationId xmlns:a16="http://schemas.microsoft.com/office/drawing/2014/main" id="{D15F5C42-9991-AC47-9E24-CB7F6C5CB9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06252" y="1860328"/>
            <a:ext cx="7593023" cy="4715754"/>
          </a:xfrm>
          <a:prstGeom prst="rect">
            <a:avLst/>
          </a:prstGeom>
          <a:ln>
            <a:solidFill>
              <a:schemeClr val="tx1"/>
            </a:solidFill>
          </a:ln>
        </p:spPr>
      </p:pic>
    </p:spTree>
    <p:extLst>
      <p:ext uri="{BB962C8B-B14F-4D97-AF65-F5344CB8AC3E}">
        <p14:creationId xmlns:p14="http://schemas.microsoft.com/office/powerpoint/2010/main" val="56622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E6B935-115B-2D40-885E-6C01615ACB1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46897" y="2200815"/>
            <a:ext cx="1619172" cy="1871477"/>
          </a:xfrm>
          <a:prstGeom prst="rect">
            <a:avLst/>
          </a:prstGeom>
        </p:spPr>
      </p:pic>
      <p:sp>
        <p:nvSpPr>
          <p:cNvPr id="16" name="TextBox 15">
            <a:extLst>
              <a:ext uri="{FF2B5EF4-FFF2-40B4-BE49-F238E27FC236}">
                <a16:creationId xmlns:a16="http://schemas.microsoft.com/office/drawing/2014/main" id="{CB0A53BD-FFAA-254A-A751-A7DE61181591}"/>
              </a:ext>
            </a:extLst>
          </p:cNvPr>
          <p:cNvSpPr txBox="1"/>
          <p:nvPr/>
        </p:nvSpPr>
        <p:spPr>
          <a:xfrm>
            <a:off x="3694440" y="2724338"/>
            <a:ext cx="1146280" cy="584775"/>
          </a:xfrm>
          <a:prstGeom prst="rect">
            <a:avLst/>
          </a:prstGeom>
          <a:noFill/>
        </p:spPr>
        <p:txBody>
          <a:bodyPr wrap="square" rtlCol="0">
            <a:spAutoFit/>
          </a:bodyPr>
          <a:lstStyle/>
          <a:p>
            <a:r>
              <a:rPr lang="en-US" sz="1600" b="1" dirty="0"/>
              <a:t>H3K27ac </a:t>
            </a:r>
            <a:r>
              <a:rPr lang="en-US" sz="1600" b="1" dirty="0" err="1"/>
              <a:t>ChIP-seq</a:t>
            </a:r>
            <a:endParaRPr lang="en-US" sz="1600" b="1" dirty="0"/>
          </a:p>
        </p:txBody>
      </p:sp>
      <p:cxnSp>
        <p:nvCxnSpPr>
          <p:cNvPr id="18" name="Straight Arrow Connector 17">
            <a:extLst>
              <a:ext uri="{FF2B5EF4-FFF2-40B4-BE49-F238E27FC236}">
                <a16:creationId xmlns:a16="http://schemas.microsoft.com/office/drawing/2014/main" id="{5AEC5BEA-FBE9-8D46-8063-2E3E79DC7FC2}"/>
              </a:ext>
            </a:extLst>
          </p:cNvPr>
          <p:cNvCxnSpPr>
            <a:cxnSpLocks/>
          </p:cNvCxnSpPr>
          <p:nvPr/>
        </p:nvCxnSpPr>
        <p:spPr>
          <a:xfrm>
            <a:off x="4393144" y="3051989"/>
            <a:ext cx="442129"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BA5CEFD-E78D-014F-BD41-94D16F9633B7}"/>
              </a:ext>
            </a:extLst>
          </p:cNvPr>
          <p:cNvSpPr txBox="1"/>
          <p:nvPr/>
        </p:nvSpPr>
        <p:spPr>
          <a:xfrm>
            <a:off x="3743496" y="3247515"/>
            <a:ext cx="772969" cy="318100"/>
          </a:xfrm>
          <a:prstGeom prst="rect">
            <a:avLst/>
          </a:prstGeom>
          <a:noFill/>
        </p:spPr>
        <p:txBody>
          <a:bodyPr wrap="none" rtlCol="0">
            <a:spAutoFit/>
          </a:bodyPr>
          <a:lstStyle/>
          <a:p>
            <a:r>
              <a:rPr lang="en-US" sz="1467" b="1" dirty="0"/>
              <a:t>(n = 40)</a:t>
            </a:r>
          </a:p>
        </p:txBody>
      </p:sp>
      <p:grpSp>
        <p:nvGrpSpPr>
          <p:cNvPr id="65" name="Group 64">
            <a:extLst>
              <a:ext uri="{FF2B5EF4-FFF2-40B4-BE49-F238E27FC236}">
                <a16:creationId xmlns:a16="http://schemas.microsoft.com/office/drawing/2014/main" id="{03D1D37E-C111-BE49-8802-2BA6A67970CB}"/>
              </a:ext>
            </a:extLst>
          </p:cNvPr>
          <p:cNvGrpSpPr/>
          <p:nvPr/>
        </p:nvGrpSpPr>
        <p:grpSpPr>
          <a:xfrm>
            <a:off x="4629741" y="2515446"/>
            <a:ext cx="2442883" cy="1620597"/>
            <a:chOff x="-22729" y="3143984"/>
            <a:chExt cx="3546899" cy="2352998"/>
          </a:xfrm>
        </p:grpSpPr>
        <p:cxnSp>
          <p:nvCxnSpPr>
            <p:cNvPr id="71" name="Straight Connector 70">
              <a:extLst>
                <a:ext uri="{FF2B5EF4-FFF2-40B4-BE49-F238E27FC236}">
                  <a16:creationId xmlns:a16="http://schemas.microsoft.com/office/drawing/2014/main" id="{BD6603FE-EA5B-A748-9418-B67A9653F4CC}"/>
                </a:ext>
              </a:extLst>
            </p:cNvPr>
            <p:cNvCxnSpPr/>
            <p:nvPr/>
          </p:nvCxnSpPr>
          <p:spPr>
            <a:xfrm>
              <a:off x="826606" y="3544289"/>
              <a:ext cx="2138857" cy="0"/>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Freeform 71">
              <a:extLst>
                <a:ext uri="{FF2B5EF4-FFF2-40B4-BE49-F238E27FC236}">
                  <a16:creationId xmlns:a16="http://schemas.microsoft.com/office/drawing/2014/main" id="{8257ACD6-32CA-A141-A3E9-A7ACF18640AA}"/>
                </a:ext>
              </a:extLst>
            </p:cNvPr>
            <p:cNvSpPr/>
            <p:nvPr/>
          </p:nvSpPr>
          <p:spPr>
            <a:xfrm>
              <a:off x="1014263" y="3143984"/>
              <a:ext cx="491688" cy="400305"/>
            </a:xfrm>
            <a:custGeom>
              <a:avLst/>
              <a:gdLst>
                <a:gd name="connsiteX0" fmla="*/ 0 w 733245"/>
                <a:gd name="connsiteY0" fmla="*/ 414068 h 414068"/>
                <a:gd name="connsiteX1" fmla="*/ 86264 w 733245"/>
                <a:gd name="connsiteY1" fmla="*/ 396815 h 414068"/>
                <a:gd name="connsiteX2" fmla="*/ 138022 w 733245"/>
                <a:gd name="connsiteY2" fmla="*/ 370936 h 414068"/>
                <a:gd name="connsiteX3" fmla="*/ 163902 w 733245"/>
                <a:gd name="connsiteY3" fmla="*/ 345056 h 414068"/>
                <a:gd name="connsiteX4" fmla="*/ 198407 w 733245"/>
                <a:gd name="connsiteY4" fmla="*/ 319177 h 414068"/>
                <a:gd name="connsiteX5" fmla="*/ 241539 w 733245"/>
                <a:gd name="connsiteY5" fmla="*/ 250166 h 414068"/>
                <a:gd name="connsiteX6" fmla="*/ 258792 w 733245"/>
                <a:gd name="connsiteY6" fmla="*/ 189781 h 414068"/>
                <a:gd name="connsiteX7" fmla="*/ 293298 w 733245"/>
                <a:gd name="connsiteY7" fmla="*/ 138022 h 414068"/>
                <a:gd name="connsiteX8" fmla="*/ 327804 w 733245"/>
                <a:gd name="connsiteY8" fmla="*/ 69011 h 414068"/>
                <a:gd name="connsiteX9" fmla="*/ 362309 w 733245"/>
                <a:gd name="connsiteY9" fmla="*/ 8626 h 414068"/>
                <a:gd name="connsiteX10" fmla="*/ 388189 w 733245"/>
                <a:gd name="connsiteY10" fmla="*/ 0 h 414068"/>
                <a:gd name="connsiteX11" fmla="*/ 457200 w 733245"/>
                <a:gd name="connsiteY11" fmla="*/ 8626 h 414068"/>
                <a:gd name="connsiteX12" fmla="*/ 483079 w 733245"/>
                <a:gd name="connsiteY12" fmla="*/ 17253 h 414068"/>
                <a:gd name="connsiteX13" fmla="*/ 491706 w 733245"/>
                <a:gd name="connsiteY13" fmla="*/ 51758 h 414068"/>
                <a:gd name="connsiteX14" fmla="*/ 543464 w 733245"/>
                <a:gd name="connsiteY14" fmla="*/ 138022 h 414068"/>
                <a:gd name="connsiteX15" fmla="*/ 577970 w 733245"/>
                <a:gd name="connsiteY15" fmla="*/ 224287 h 414068"/>
                <a:gd name="connsiteX16" fmla="*/ 603849 w 733245"/>
                <a:gd name="connsiteY16" fmla="*/ 250166 h 414068"/>
                <a:gd name="connsiteX17" fmla="*/ 629728 w 733245"/>
                <a:gd name="connsiteY17" fmla="*/ 301924 h 414068"/>
                <a:gd name="connsiteX18" fmla="*/ 638355 w 733245"/>
                <a:gd name="connsiteY18" fmla="*/ 327804 h 414068"/>
                <a:gd name="connsiteX19" fmla="*/ 664234 w 733245"/>
                <a:gd name="connsiteY19" fmla="*/ 345056 h 414068"/>
                <a:gd name="connsiteX20" fmla="*/ 690113 w 733245"/>
                <a:gd name="connsiteY20" fmla="*/ 370936 h 414068"/>
                <a:gd name="connsiteX21" fmla="*/ 733245 w 733245"/>
                <a:gd name="connsiteY21" fmla="*/ 396815 h 41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3245" h="414068">
                  <a:moveTo>
                    <a:pt x="0" y="414068"/>
                  </a:moveTo>
                  <a:cubicBezTo>
                    <a:pt x="28755" y="408317"/>
                    <a:pt x="61865" y="413081"/>
                    <a:pt x="86264" y="396815"/>
                  </a:cubicBezTo>
                  <a:cubicBezTo>
                    <a:pt x="119709" y="374518"/>
                    <a:pt x="102307" y="382840"/>
                    <a:pt x="138022" y="370936"/>
                  </a:cubicBezTo>
                  <a:cubicBezTo>
                    <a:pt x="146649" y="362309"/>
                    <a:pt x="154639" y="352996"/>
                    <a:pt x="163902" y="345056"/>
                  </a:cubicBezTo>
                  <a:cubicBezTo>
                    <a:pt x="174818" y="335699"/>
                    <a:pt x="190432" y="331139"/>
                    <a:pt x="198407" y="319177"/>
                  </a:cubicBezTo>
                  <a:cubicBezTo>
                    <a:pt x="255895" y="232946"/>
                    <a:pt x="179460" y="291553"/>
                    <a:pt x="241539" y="250166"/>
                  </a:cubicBezTo>
                  <a:cubicBezTo>
                    <a:pt x="243569" y="242048"/>
                    <a:pt x="253168" y="199904"/>
                    <a:pt x="258792" y="189781"/>
                  </a:cubicBezTo>
                  <a:cubicBezTo>
                    <a:pt x="268862" y="171655"/>
                    <a:pt x="293298" y="138022"/>
                    <a:pt x="293298" y="138022"/>
                  </a:cubicBezTo>
                  <a:cubicBezTo>
                    <a:pt x="309157" y="58724"/>
                    <a:pt x="287529" y="125396"/>
                    <a:pt x="327804" y="69011"/>
                  </a:cubicBezTo>
                  <a:cubicBezTo>
                    <a:pt x="336295" y="57123"/>
                    <a:pt x="348725" y="19493"/>
                    <a:pt x="362309" y="8626"/>
                  </a:cubicBezTo>
                  <a:cubicBezTo>
                    <a:pt x="369410" y="2946"/>
                    <a:pt x="379562" y="2875"/>
                    <a:pt x="388189" y="0"/>
                  </a:cubicBezTo>
                  <a:cubicBezTo>
                    <a:pt x="411193" y="2875"/>
                    <a:pt x="434391" y="4479"/>
                    <a:pt x="457200" y="8626"/>
                  </a:cubicBezTo>
                  <a:cubicBezTo>
                    <a:pt x="466146" y="10253"/>
                    <a:pt x="477399" y="10153"/>
                    <a:pt x="483079" y="17253"/>
                  </a:cubicBezTo>
                  <a:cubicBezTo>
                    <a:pt x="490485" y="26511"/>
                    <a:pt x="486404" y="41154"/>
                    <a:pt x="491706" y="51758"/>
                  </a:cubicBezTo>
                  <a:cubicBezTo>
                    <a:pt x="532203" y="132751"/>
                    <a:pt x="517645" y="73476"/>
                    <a:pt x="543464" y="138022"/>
                  </a:cubicBezTo>
                  <a:cubicBezTo>
                    <a:pt x="554892" y="166592"/>
                    <a:pt x="559578" y="198538"/>
                    <a:pt x="577970" y="224287"/>
                  </a:cubicBezTo>
                  <a:cubicBezTo>
                    <a:pt x="585061" y="234214"/>
                    <a:pt x="595223" y="241540"/>
                    <a:pt x="603849" y="250166"/>
                  </a:cubicBezTo>
                  <a:cubicBezTo>
                    <a:pt x="625529" y="315210"/>
                    <a:pt x="596285" y="235038"/>
                    <a:pt x="629728" y="301924"/>
                  </a:cubicBezTo>
                  <a:cubicBezTo>
                    <a:pt x="633795" y="310057"/>
                    <a:pt x="632674" y="320703"/>
                    <a:pt x="638355" y="327804"/>
                  </a:cubicBezTo>
                  <a:cubicBezTo>
                    <a:pt x="644832" y="335900"/>
                    <a:pt x="656270" y="338419"/>
                    <a:pt x="664234" y="345056"/>
                  </a:cubicBezTo>
                  <a:cubicBezTo>
                    <a:pt x="673606" y="352866"/>
                    <a:pt x="680741" y="363126"/>
                    <a:pt x="690113" y="370936"/>
                  </a:cubicBezTo>
                  <a:cubicBezTo>
                    <a:pt x="705729" y="383950"/>
                    <a:pt x="716402" y="388394"/>
                    <a:pt x="733245" y="396815"/>
                  </a:cubicBezTo>
                </a:path>
              </a:pathLst>
            </a:cu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33"/>
            </a:p>
          </p:txBody>
        </p:sp>
        <p:sp>
          <p:nvSpPr>
            <p:cNvPr id="73" name="Freeform 72">
              <a:extLst>
                <a:ext uri="{FF2B5EF4-FFF2-40B4-BE49-F238E27FC236}">
                  <a16:creationId xmlns:a16="http://schemas.microsoft.com/office/drawing/2014/main" id="{1F3DD473-EC31-B449-BFB3-065563321703}"/>
                </a:ext>
              </a:extLst>
            </p:cNvPr>
            <p:cNvSpPr/>
            <p:nvPr/>
          </p:nvSpPr>
          <p:spPr>
            <a:xfrm>
              <a:off x="1014267" y="3775367"/>
              <a:ext cx="491688" cy="400305"/>
            </a:xfrm>
            <a:custGeom>
              <a:avLst/>
              <a:gdLst>
                <a:gd name="connsiteX0" fmla="*/ 0 w 733245"/>
                <a:gd name="connsiteY0" fmla="*/ 414068 h 414068"/>
                <a:gd name="connsiteX1" fmla="*/ 86264 w 733245"/>
                <a:gd name="connsiteY1" fmla="*/ 396815 h 414068"/>
                <a:gd name="connsiteX2" fmla="*/ 138022 w 733245"/>
                <a:gd name="connsiteY2" fmla="*/ 370936 h 414068"/>
                <a:gd name="connsiteX3" fmla="*/ 163902 w 733245"/>
                <a:gd name="connsiteY3" fmla="*/ 345056 h 414068"/>
                <a:gd name="connsiteX4" fmla="*/ 198407 w 733245"/>
                <a:gd name="connsiteY4" fmla="*/ 319177 h 414068"/>
                <a:gd name="connsiteX5" fmla="*/ 241539 w 733245"/>
                <a:gd name="connsiteY5" fmla="*/ 250166 h 414068"/>
                <a:gd name="connsiteX6" fmla="*/ 258792 w 733245"/>
                <a:gd name="connsiteY6" fmla="*/ 189781 h 414068"/>
                <a:gd name="connsiteX7" fmla="*/ 293298 w 733245"/>
                <a:gd name="connsiteY7" fmla="*/ 138022 h 414068"/>
                <a:gd name="connsiteX8" fmla="*/ 327804 w 733245"/>
                <a:gd name="connsiteY8" fmla="*/ 69011 h 414068"/>
                <a:gd name="connsiteX9" fmla="*/ 362309 w 733245"/>
                <a:gd name="connsiteY9" fmla="*/ 8626 h 414068"/>
                <a:gd name="connsiteX10" fmla="*/ 388189 w 733245"/>
                <a:gd name="connsiteY10" fmla="*/ 0 h 414068"/>
                <a:gd name="connsiteX11" fmla="*/ 457200 w 733245"/>
                <a:gd name="connsiteY11" fmla="*/ 8626 h 414068"/>
                <a:gd name="connsiteX12" fmla="*/ 483079 w 733245"/>
                <a:gd name="connsiteY12" fmla="*/ 17253 h 414068"/>
                <a:gd name="connsiteX13" fmla="*/ 491706 w 733245"/>
                <a:gd name="connsiteY13" fmla="*/ 51758 h 414068"/>
                <a:gd name="connsiteX14" fmla="*/ 543464 w 733245"/>
                <a:gd name="connsiteY14" fmla="*/ 138022 h 414068"/>
                <a:gd name="connsiteX15" fmla="*/ 577970 w 733245"/>
                <a:gd name="connsiteY15" fmla="*/ 224287 h 414068"/>
                <a:gd name="connsiteX16" fmla="*/ 603849 w 733245"/>
                <a:gd name="connsiteY16" fmla="*/ 250166 h 414068"/>
                <a:gd name="connsiteX17" fmla="*/ 629728 w 733245"/>
                <a:gd name="connsiteY17" fmla="*/ 301924 h 414068"/>
                <a:gd name="connsiteX18" fmla="*/ 638355 w 733245"/>
                <a:gd name="connsiteY18" fmla="*/ 327804 h 414068"/>
                <a:gd name="connsiteX19" fmla="*/ 664234 w 733245"/>
                <a:gd name="connsiteY19" fmla="*/ 345056 h 414068"/>
                <a:gd name="connsiteX20" fmla="*/ 690113 w 733245"/>
                <a:gd name="connsiteY20" fmla="*/ 370936 h 414068"/>
                <a:gd name="connsiteX21" fmla="*/ 733245 w 733245"/>
                <a:gd name="connsiteY21" fmla="*/ 396815 h 41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3245" h="414068">
                  <a:moveTo>
                    <a:pt x="0" y="414068"/>
                  </a:moveTo>
                  <a:cubicBezTo>
                    <a:pt x="28755" y="408317"/>
                    <a:pt x="61865" y="413081"/>
                    <a:pt x="86264" y="396815"/>
                  </a:cubicBezTo>
                  <a:cubicBezTo>
                    <a:pt x="119709" y="374518"/>
                    <a:pt x="102307" y="382840"/>
                    <a:pt x="138022" y="370936"/>
                  </a:cubicBezTo>
                  <a:cubicBezTo>
                    <a:pt x="146649" y="362309"/>
                    <a:pt x="154639" y="352996"/>
                    <a:pt x="163902" y="345056"/>
                  </a:cubicBezTo>
                  <a:cubicBezTo>
                    <a:pt x="174818" y="335699"/>
                    <a:pt x="190432" y="331139"/>
                    <a:pt x="198407" y="319177"/>
                  </a:cubicBezTo>
                  <a:cubicBezTo>
                    <a:pt x="255895" y="232946"/>
                    <a:pt x="179460" y="291553"/>
                    <a:pt x="241539" y="250166"/>
                  </a:cubicBezTo>
                  <a:cubicBezTo>
                    <a:pt x="243569" y="242048"/>
                    <a:pt x="253168" y="199904"/>
                    <a:pt x="258792" y="189781"/>
                  </a:cubicBezTo>
                  <a:cubicBezTo>
                    <a:pt x="268862" y="171655"/>
                    <a:pt x="293298" y="138022"/>
                    <a:pt x="293298" y="138022"/>
                  </a:cubicBezTo>
                  <a:cubicBezTo>
                    <a:pt x="309157" y="58724"/>
                    <a:pt x="287529" y="125396"/>
                    <a:pt x="327804" y="69011"/>
                  </a:cubicBezTo>
                  <a:cubicBezTo>
                    <a:pt x="336295" y="57123"/>
                    <a:pt x="348725" y="19493"/>
                    <a:pt x="362309" y="8626"/>
                  </a:cubicBezTo>
                  <a:cubicBezTo>
                    <a:pt x="369410" y="2946"/>
                    <a:pt x="379562" y="2875"/>
                    <a:pt x="388189" y="0"/>
                  </a:cubicBezTo>
                  <a:cubicBezTo>
                    <a:pt x="411193" y="2875"/>
                    <a:pt x="434391" y="4479"/>
                    <a:pt x="457200" y="8626"/>
                  </a:cubicBezTo>
                  <a:cubicBezTo>
                    <a:pt x="466146" y="10253"/>
                    <a:pt x="477399" y="10153"/>
                    <a:pt x="483079" y="17253"/>
                  </a:cubicBezTo>
                  <a:cubicBezTo>
                    <a:pt x="490485" y="26511"/>
                    <a:pt x="486404" y="41154"/>
                    <a:pt x="491706" y="51758"/>
                  </a:cubicBezTo>
                  <a:cubicBezTo>
                    <a:pt x="532203" y="132751"/>
                    <a:pt x="517645" y="73476"/>
                    <a:pt x="543464" y="138022"/>
                  </a:cubicBezTo>
                  <a:cubicBezTo>
                    <a:pt x="554892" y="166592"/>
                    <a:pt x="559578" y="198538"/>
                    <a:pt x="577970" y="224287"/>
                  </a:cubicBezTo>
                  <a:cubicBezTo>
                    <a:pt x="585061" y="234214"/>
                    <a:pt x="595223" y="241540"/>
                    <a:pt x="603849" y="250166"/>
                  </a:cubicBezTo>
                  <a:cubicBezTo>
                    <a:pt x="625529" y="315210"/>
                    <a:pt x="596285" y="235038"/>
                    <a:pt x="629728" y="301924"/>
                  </a:cubicBezTo>
                  <a:cubicBezTo>
                    <a:pt x="633795" y="310057"/>
                    <a:pt x="632674" y="320703"/>
                    <a:pt x="638355" y="327804"/>
                  </a:cubicBezTo>
                  <a:cubicBezTo>
                    <a:pt x="644832" y="335900"/>
                    <a:pt x="656270" y="338419"/>
                    <a:pt x="664234" y="345056"/>
                  </a:cubicBezTo>
                  <a:cubicBezTo>
                    <a:pt x="673606" y="352866"/>
                    <a:pt x="680741" y="363126"/>
                    <a:pt x="690113" y="370936"/>
                  </a:cubicBezTo>
                  <a:cubicBezTo>
                    <a:pt x="705729" y="383950"/>
                    <a:pt x="716402" y="388394"/>
                    <a:pt x="733245" y="396815"/>
                  </a:cubicBezTo>
                </a:path>
              </a:pathLst>
            </a:custGeom>
            <a:solidFill>
              <a:srgbClr val="FF2B17"/>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33"/>
            </a:p>
          </p:txBody>
        </p:sp>
        <p:sp>
          <p:nvSpPr>
            <p:cNvPr id="74" name="Freeform 73">
              <a:extLst>
                <a:ext uri="{FF2B5EF4-FFF2-40B4-BE49-F238E27FC236}">
                  <a16:creationId xmlns:a16="http://schemas.microsoft.com/office/drawing/2014/main" id="{B69DD14E-0276-D94B-9A07-72543B38981E}"/>
                </a:ext>
              </a:extLst>
            </p:cNvPr>
            <p:cNvSpPr/>
            <p:nvPr/>
          </p:nvSpPr>
          <p:spPr>
            <a:xfrm>
              <a:off x="2301826" y="3775367"/>
              <a:ext cx="491688" cy="400305"/>
            </a:xfrm>
            <a:custGeom>
              <a:avLst/>
              <a:gdLst>
                <a:gd name="connsiteX0" fmla="*/ 0 w 733245"/>
                <a:gd name="connsiteY0" fmla="*/ 414068 h 414068"/>
                <a:gd name="connsiteX1" fmla="*/ 86264 w 733245"/>
                <a:gd name="connsiteY1" fmla="*/ 396815 h 414068"/>
                <a:gd name="connsiteX2" fmla="*/ 138022 w 733245"/>
                <a:gd name="connsiteY2" fmla="*/ 370936 h 414068"/>
                <a:gd name="connsiteX3" fmla="*/ 163902 w 733245"/>
                <a:gd name="connsiteY3" fmla="*/ 345056 h 414068"/>
                <a:gd name="connsiteX4" fmla="*/ 198407 w 733245"/>
                <a:gd name="connsiteY4" fmla="*/ 319177 h 414068"/>
                <a:gd name="connsiteX5" fmla="*/ 241539 w 733245"/>
                <a:gd name="connsiteY5" fmla="*/ 250166 h 414068"/>
                <a:gd name="connsiteX6" fmla="*/ 258792 w 733245"/>
                <a:gd name="connsiteY6" fmla="*/ 189781 h 414068"/>
                <a:gd name="connsiteX7" fmla="*/ 293298 w 733245"/>
                <a:gd name="connsiteY7" fmla="*/ 138022 h 414068"/>
                <a:gd name="connsiteX8" fmla="*/ 327804 w 733245"/>
                <a:gd name="connsiteY8" fmla="*/ 69011 h 414068"/>
                <a:gd name="connsiteX9" fmla="*/ 362309 w 733245"/>
                <a:gd name="connsiteY9" fmla="*/ 8626 h 414068"/>
                <a:gd name="connsiteX10" fmla="*/ 388189 w 733245"/>
                <a:gd name="connsiteY10" fmla="*/ 0 h 414068"/>
                <a:gd name="connsiteX11" fmla="*/ 457200 w 733245"/>
                <a:gd name="connsiteY11" fmla="*/ 8626 h 414068"/>
                <a:gd name="connsiteX12" fmla="*/ 483079 w 733245"/>
                <a:gd name="connsiteY12" fmla="*/ 17253 h 414068"/>
                <a:gd name="connsiteX13" fmla="*/ 491706 w 733245"/>
                <a:gd name="connsiteY13" fmla="*/ 51758 h 414068"/>
                <a:gd name="connsiteX14" fmla="*/ 543464 w 733245"/>
                <a:gd name="connsiteY14" fmla="*/ 138022 h 414068"/>
                <a:gd name="connsiteX15" fmla="*/ 577970 w 733245"/>
                <a:gd name="connsiteY15" fmla="*/ 224287 h 414068"/>
                <a:gd name="connsiteX16" fmla="*/ 603849 w 733245"/>
                <a:gd name="connsiteY16" fmla="*/ 250166 h 414068"/>
                <a:gd name="connsiteX17" fmla="*/ 629728 w 733245"/>
                <a:gd name="connsiteY17" fmla="*/ 301924 h 414068"/>
                <a:gd name="connsiteX18" fmla="*/ 638355 w 733245"/>
                <a:gd name="connsiteY18" fmla="*/ 327804 h 414068"/>
                <a:gd name="connsiteX19" fmla="*/ 664234 w 733245"/>
                <a:gd name="connsiteY19" fmla="*/ 345056 h 414068"/>
                <a:gd name="connsiteX20" fmla="*/ 690113 w 733245"/>
                <a:gd name="connsiteY20" fmla="*/ 370936 h 414068"/>
                <a:gd name="connsiteX21" fmla="*/ 733245 w 733245"/>
                <a:gd name="connsiteY21" fmla="*/ 396815 h 41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3245" h="414068">
                  <a:moveTo>
                    <a:pt x="0" y="414068"/>
                  </a:moveTo>
                  <a:cubicBezTo>
                    <a:pt x="28755" y="408317"/>
                    <a:pt x="61865" y="413081"/>
                    <a:pt x="86264" y="396815"/>
                  </a:cubicBezTo>
                  <a:cubicBezTo>
                    <a:pt x="119709" y="374518"/>
                    <a:pt x="102307" y="382840"/>
                    <a:pt x="138022" y="370936"/>
                  </a:cubicBezTo>
                  <a:cubicBezTo>
                    <a:pt x="146649" y="362309"/>
                    <a:pt x="154639" y="352996"/>
                    <a:pt x="163902" y="345056"/>
                  </a:cubicBezTo>
                  <a:cubicBezTo>
                    <a:pt x="174818" y="335699"/>
                    <a:pt x="190432" y="331139"/>
                    <a:pt x="198407" y="319177"/>
                  </a:cubicBezTo>
                  <a:cubicBezTo>
                    <a:pt x="255895" y="232946"/>
                    <a:pt x="179460" y="291553"/>
                    <a:pt x="241539" y="250166"/>
                  </a:cubicBezTo>
                  <a:cubicBezTo>
                    <a:pt x="243569" y="242048"/>
                    <a:pt x="253168" y="199904"/>
                    <a:pt x="258792" y="189781"/>
                  </a:cubicBezTo>
                  <a:cubicBezTo>
                    <a:pt x="268862" y="171655"/>
                    <a:pt x="293298" y="138022"/>
                    <a:pt x="293298" y="138022"/>
                  </a:cubicBezTo>
                  <a:cubicBezTo>
                    <a:pt x="309157" y="58724"/>
                    <a:pt x="287529" y="125396"/>
                    <a:pt x="327804" y="69011"/>
                  </a:cubicBezTo>
                  <a:cubicBezTo>
                    <a:pt x="336295" y="57123"/>
                    <a:pt x="348725" y="19493"/>
                    <a:pt x="362309" y="8626"/>
                  </a:cubicBezTo>
                  <a:cubicBezTo>
                    <a:pt x="369410" y="2946"/>
                    <a:pt x="379562" y="2875"/>
                    <a:pt x="388189" y="0"/>
                  </a:cubicBezTo>
                  <a:cubicBezTo>
                    <a:pt x="411193" y="2875"/>
                    <a:pt x="434391" y="4479"/>
                    <a:pt x="457200" y="8626"/>
                  </a:cubicBezTo>
                  <a:cubicBezTo>
                    <a:pt x="466146" y="10253"/>
                    <a:pt x="477399" y="10153"/>
                    <a:pt x="483079" y="17253"/>
                  </a:cubicBezTo>
                  <a:cubicBezTo>
                    <a:pt x="490485" y="26511"/>
                    <a:pt x="486404" y="41154"/>
                    <a:pt x="491706" y="51758"/>
                  </a:cubicBezTo>
                  <a:cubicBezTo>
                    <a:pt x="532203" y="132751"/>
                    <a:pt x="517645" y="73476"/>
                    <a:pt x="543464" y="138022"/>
                  </a:cubicBezTo>
                  <a:cubicBezTo>
                    <a:pt x="554892" y="166592"/>
                    <a:pt x="559578" y="198538"/>
                    <a:pt x="577970" y="224287"/>
                  </a:cubicBezTo>
                  <a:cubicBezTo>
                    <a:pt x="585061" y="234214"/>
                    <a:pt x="595223" y="241540"/>
                    <a:pt x="603849" y="250166"/>
                  </a:cubicBezTo>
                  <a:cubicBezTo>
                    <a:pt x="625529" y="315210"/>
                    <a:pt x="596285" y="235038"/>
                    <a:pt x="629728" y="301924"/>
                  </a:cubicBezTo>
                  <a:cubicBezTo>
                    <a:pt x="633795" y="310057"/>
                    <a:pt x="632674" y="320703"/>
                    <a:pt x="638355" y="327804"/>
                  </a:cubicBezTo>
                  <a:cubicBezTo>
                    <a:pt x="644832" y="335900"/>
                    <a:pt x="656270" y="338419"/>
                    <a:pt x="664234" y="345056"/>
                  </a:cubicBezTo>
                  <a:cubicBezTo>
                    <a:pt x="673606" y="352866"/>
                    <a:pt x="680741" y="363126"/>
                    <a:pt x="690113" y="370936"/>
                  </a:cubicBezTo>
                  <a:cubicBezTo>
                    <a:pt x="705729" y="383950"/>
                    <a:pt x="716402" y="388394"/>
                    <a:pt x="733245" y="396815"/>
                  </a:cubicBezTo>
                </a:path>
              </a:pathLst>
            </a:custGeom>
            <a:solidFill>
              <a:srgbClr val="FF2B17"/>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33"/>
            </a:p>
          </p:txBody>
        </p:sp>
        <p:sp>
          <p:nvSpPr>
            <p:cNvPr id="82" name="TextBox 81">
              <a:extLst>
                <a:ext uri="{FF2B5EF4-FFF2-40B4-BE49-F238E27FC236}">
                  <a16:creationId xmlns:a16="http://schemas.microsoft.com/office/drawing/2014/main" id="{FDECEE18-5891-714D-82C7-A2BA8CEFF62F}"/>
                </a:ext>
              </a:extLst>
            </p:cNvPr>
            <p:cNvSpPr txBox="1"/>
            <p:nvPr/>
          </p:nvSpPr>
          <p:spPr>
            <a:xfrm>
              <a:off x="-22729" y="3185016"/>
              <a:ext cx="1192620" cy="342508"/>
            </a:xfrm>
            <a:prstGeom prst="rect">
              <a:avLst/>
            </a:prstGeom>
            <a:noFill/>
          </p:spPr>
          <p:txBody>
            <a:bodyPr wrap="square" rtlCol="0">
              <a:spAutoFit/>
            </a:bodyPr>
            <a:lstStyle/>
            <a:p>
              <a:pPr algn="ctr"/>
              <a:r>
                <a:rPr lang="en-US" sz="933" b="1" dirty="0"/>
                <a:t>Normal</a:t>
              </a:r>
            </a:p>
          </p:txBody>
        </p:sp>
        <p:sp>
          <p:nvSpPr>
            <p:cNvPr id="83" name="TextBox 82">
              <a:extLst>
                <a:ext uri="{FF2B5EF4-FFF2-40B4-BE49-F238E27FC236}">
                  <a16:creationId xmlns:a16="http://schemas.microsoft.com/office/drawing/2014/main" id="{B403A926-2636-4F49-A634-DB5E7CE9C422}"/>
                </a:ext>
              </a:extLst>
            </p:cNvPr>
            <p:cNvSpPr txBox="1"/>
            <p:nvPr/>
          </p:nvSpPr>
          <p:spPr>
            <a:xfrm>
              <a:off x="71313" y="3839107"/>
              <a:ext cx="714726" cy="342508"/>
            </a:xfrm>
            <a:prstGeom prst="rect">
              <a:avLst/>
            </a:prstGeom>
            <a:noFill/>
          </p:spPr>
          <p:txBody>
            <a:bodyPr wrap="square" rtlCol="0">
              <a:spAutoFit/>
            </a:bodyPr>
            <a:lstStyle/>
            <a:p>
              <a:pPr algn="ctr"/>
              <a:r>
                <a:rPr lang="en-US" sz="933" b="1" dirty="0"/>
                <a:t>CRC</a:t>
              </a:r>
            </a:p>
          </p:txBody>
        </p:sp>
        <p:cxnSp>
          <p:nvCxnSpPr>
            <p:cNvPr id="86" name="Straight Connector 85">
              <a:extLst>
                <a:ext uri="{FF2B5EF4-FFF2-40B4-BE49-F238E27FC236}">
                  <a16:creationId xmlns:a16="http://schemas.microsoft.com/office/drawing/2014/main" id="{9A49D753-82CC-5640-89A5-13590C588AD1}"/>
                </a:ext>
              </a:extLst>
            </p:cNvPr>
            <p:cNvCxnSpPr/>
            <p:nvPr/>
          </p:nvCxnSpPr>
          <p:spPr>
            <a:xfrm>
              <a:off x="826610" y="4175672"/>
              <a:ext cx="2138857" cy="0"/>
            </a:xfrm>
            <a:prstGeom prst="line">
              <a:avLst/>
            </a:prstGeom>
            <a:ln w="57150">
              <a:solidFill>
                <a:srgbClr val="FF2B17"/>
              </a:solidFill>
            </a:ln>
            <a:effectLst/>
          </p:spPr>
          <p:style>
            <a:lnRef idx="2">
              <a:schemeClr val="accent1"/>
            </a:lnRef>
            <a:fillRef idx="0">
              <a:schemeClr val="accent1"/>
            </a:fillRef>
            <a:effectRef idx="1">
              <a:schemeClr val="accent1"/>
            </a:effectRef>
            <a:fontRef idx="minor">
              <a:schemeClr val="tx1"/>
            </a:fontRef>
          </p:style>
        </p:cxnSp>
        <p:sp>
          <p:nvSpPr>
            <p:cNvPr id="93" name="Freeform 92">
              <a:extLst>
                <a:ext uri="{FF2B5EF4-FFF2-40B4-BE49-F238E27FC236}">
                  <a16:creationId xmlns:a16="http://schemas.microsoft.com/office/drawing/2014/main" id="{A33E6AE8-5D11-974C-ABA4-D93C69DA0087}"/>
                </a:ext>
              </a:extLst>
            </p:cNvPr>
            <p:cNvSpPr/>
            <p:nvPr/>
          </p:nvSpPr>
          <p:spPr>
            <a:xfrm>
              <a:off x="2387317" y="3434996"/>
              <a:ext cx="406197" cy="109294"/>
            </a:xfrm>
            <a:custGeom>
              <a:avLst/>
              <a:gdLst>
                <a:gd name="connsiteX0" fmla="*/ 0 w 733245"/>
                <a:gd name="connsiteY0" fmla="*/ 414068 h 414068"/>
                <a:gd name="connsiteX1" fmla="*/ 86264 w 733245"/>
                <a:gd name="connsiteY1" fmla="*/ 396815 h 414068"/>
                <a:gd name="connsiteX2" fmla="*/ 138022 w 733245"/>
                <a:gd name="connsiteY2" fmla="*/ 370936 h 414068"/>
                <a:gd name="connsiteX3" fmla="*/ 163902 w 733245"/>
                <a:gd name="connsiteY3" fmla="*/ 345056 h 414068"/>
                <a:gd name="connsiteX4" fmla="*/ 198407 w 733245"/>
                <a:gd name="connsiteY4" fmla="*/ 319177 h 414068"/>
                <a:gd name="connsiteX5" fmla="*/ 241539 w 733245"/>
                <a:gd name="connsiteY5" fmla="*/ 250166 h 414068"/>
                <a:gd name="connsiteX6" fmla="*/ 258792 w 733245"/>
                <a:gd name="connsiteY6" fmla="*/ 189781 h 414068"/>
                <a:gd name="connsiteX7" fmla="*/ 293298 w 733245"/>
                <a:gd name="connsiteY7" fmla="*/ 138022 h 414068"/>
                <a:gd name="connsiteX8" fmla="*/ 327804 w 733245"/>
                <a:gd name="connsiteY8" fmla="*/ 69011 h 414068"/>
                <a:gd name="connsiteX9" fmla="*/ 362309 w 733245"/>
                <a:gd name="connsiteY9" fmla="*/ 8626 h 414068"/>
                <a:gd name="connsiteX10" fmla="*/ 388189 w 733245"/>
                <a:gd name="connsiteY10" fmla="*/ 0 h 414068"/>
                <a:gd name="connsiteX11" fmla="*/ 457200 w 733245"/>
                <a:gd name="connsiteY11" fmla="*/ 8626 h 414068"/>
                <a:gd name="connsiteX12" fmla="*/ 483079 w 733245"/>
                <a:gd name="connsiteY12" fmla="*/ 17253 h 414068"/>
                <a:gd name="connsiteX13" fmla="*/ 491706 w 733245"/>
                <a:gd name="connsiteY13" fmla="*/ 51758 h 414068"/>
                <a:gd name="connsiteX14" fmla="*/ 543464 w 733245"/>
                <a:gd name="connsiteY14" fmla="*/ 138022 h 414068"/>
                <a:gd name="connsiteX15" fmla="*/ 577970 w 733245"/>
                <a:gd name="connsiteY15" fmla="*/ 224287 h 414068"/>
                <a:gd name="connsiteX16" fmla="*/ 603849 w 733245"/>
                <a:gd name="connsiteY16" fmla="*/ 250166 h 414068"/>
                <a:gd name="connsiteX17" fmla="*/ 629728 w 733245"/>
                <a:gd name="connsiteY17" fmla="*/ 301924 h 414068"/>
                <a:gd name="connsiteX18" fmla="*/ 638355 w 733245"/>
                <a:gd name="connsiteY18" fmla="*/ 327804 h 414068"/>
                <a:gd name="connsiteX19" fmla="*/ 664234 w 733245"/>
                <a:gd name="connsiteY19" fmla="*/ 345056 h 414068"/>
                <a:gd name="connsiteX20" fmla="*/ 690113 w 733245"/>
                <a:gd name="connsiteY20" fmla="*/ 370936 h 414068"/>
                <a:gd name="connsiteX21" fmla="*/ 733245 w 733245"/>
                <a:gd name="connsiteY21" fmla="*/ 396815 h 41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3245" h="414068">
                  <a:moveTo>
                    <a:pt x="0" y="414068"/>
                  </a:moveTo>
                  <a:cubicBezTo>
                    <a:pt x="28755" y="408317"/>
                    <a:pt x="61865" y="413081"/>
                    <a:pt x="86264" y="396815"/>
                  </a:cubicBezTo>
                  <a:cubicBezTo>
                    <a:pt x="119709" y="374518"/>
                    <a:pt x="102307" y="382840"/>
                    <a:pt x="138022" y="370936"/>
                  </a:cubicBezTo>
                  <a:cubicBezTo>
                    <a:pt x="146649" y="362309"/>
                    <a:pt x="154639" y="352996"/>
                    <a:pt x="163902" y="345056"/>
                  </a:cubicBezTo>
                  <a:cubicBezTo>
                    <a:pt x="174818" y="335699"/>
                    <a:pt x="190432" y="331139"/>
                    <a:pt x="198407" y="319177"/>
                  </a:cubicBezTo>
                  <a:cubicBezTo>
                    <a:pt x="255895" y="232946"/>
                    <a:pt x="179460" y="291553"/>
                    <a:pt x="241539" y="250166"/>
                  </a:cubicBezTo>
                  <a:cubicBezTo>
                    <a:pt x="243569" y="242048"/>
                    <a:pt x="253168" y="199904"/>
                    <a:pt x="258792" y="189781"/>
                  </a:cubicBezTo>
                  <a:cubicBezTo>
                    <a:pt x="268862" y="171655"/>
                    <a:pt x="293298" y="138022"/>
                    <a:pt x="293298" y="138022"/>
                  </a:cubicBezTo>
                  <a:cubicBezTo>
                    <a:pt x="309157" y="58724"/>
                    <a:pt x="287529" y="125396"/>
                    <a:pt x="327804" y="69011"/>
                  </a:cubicBezTo>
                  <a:cubicBezTo>
                    <a:pt x="336295" y="57123"/>
                    <a:pt x="348725" y="19493"/>
                    <a:pt x="362309" y="8626"/>
                  </a:cubicBezTo>
                  <a:cubicBezTo>
                    <a:pt x="369410" y="2946"/>
                    <a:pt x="379562" y="2875"/>
                    <a:pt x="388189" y="0"/>
                  </a:cubicBezTo>
                  <a:cubicBezTo>
                    <a:pt x="411193" y="2875"/>
                    <a:pt x="434391" y="4479"/>
                    <a:pt x="457200" y="8626"/>
                  </a:cubicBezTo>
                  <a:cubicBezTo>
                    <a:pt x="466146" y="10253"/>
                    <a:pt x="477399" y="10153"/>
                    <a:pt x="483079" y="17253"/>
                  </a:cubicBezTo>
                  <a:cubicBezTo>
                    <a:pt x="490485" y="26511"/>
                    <a:pt x="486404" y="41154"/>
                    <a:pt x="491706" y="51758"/>
                  </a:cubicBezTo>
                  <a:cubicBezTo>
                    <a:pt x="532203" y="132751"/>
                    <a:pt x="517645" y="73476"/>
                    <a:pt x="543464" y="138022"/>
                  </a:cubicBezTo>
                  <a:cubicBezTo>
                    <a:pt x="554892" y="166592"/>
                    <a:pt x="559578" y="198538"/>
                    <a:pt x="577970" y="224287"/>
                  </a:cubicBezTo>
                  <a:cubicBezTo>
                    <a:pt x="585061" y="234214"/>
                    <a:pt x="595223" y="241540"/>
                    <a:pt x="603849" y="250166"/>
                  </a:cubicBezTo>
                  <a:cubicBezTo>
                    <a:pt x="625529" y="315210"/>
                    <a:pt x="596285" y="235038"/>
                    <a:pt x="629728" y="301924"/>
                  </a:cubicBezTo>
                  <a:cubicBezTo>
                    <a:pt x="633795" y="310057"/>
                    <a:pt x="632674" y="320703"/>
                    <a:pt x="638355" y="327804"/>
                  </a:cubicBezTo>
                  <a:cubicBezTo>
                    <a:pt x="644832" y="335900"/>
                    <a:pt x="656270" y="338419"/>
                    <a:pt x="664234" y="345056"/>
                  </a:cubicBezTo>
                  <a:cubicBezTo>
                    <a:pt x="673606" y="352866"/>
                    <a:pt x="680741" y="363126"/>
                    <a:pt x="690113" y="370936"/>
                  </a:cubicBezTo>
                  <a:cubicBezTo>
                    <a:pt x="705729" y="383950"/>
                    <a:pt x="716402" y="388394"/>
                    <a:pt x="733245" y="396815"/>
                  </a:cubicBezTo>
                </a:path>
              </a:pathLst>
            </a:cu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33"/>
            </a:p>
          </p:txBody>
        </p:sp>
        <p:pic>
          <p:nvPicPr>
            <p:cNvPr id="94" name="Picture 93">
              <a:extLst>
                <a:ext uri="{FF2B5EF4-FFF2-40B4-BE49-F238E27FC236}">
                  <a16:creationId xmlns:a16="http://schemas.microsoft.com/office/drawing/2014/main" id="{D7B13FFD-F1F1-6941-87E6-0EA5A20EE0D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75577" y="4301299"/>
              <a:ext cx="2248593" cy="1195683"/>
            </a:xfrm>
            <a:prstGeom prst="rect">
              <a:avLst/>
            </a:prstGeom>
          </p:spPr>
        </p:pic>
      </p:grpSp>
      <p:grpSp>
        <p:nvGrpSpPr>
          <p:cNvPr id="100" name="Group 99">
            <a:extLst>
              <a:ext uri="{FF2B5EF4-FFF2-40B4-BE49-F238E27FC236}">
                <a16:creationId xmlns:a16="http://schemas.microsoft.com/office/drawing/2014/main" id="{F4186709-97DD-8D4A-9C74-46DF39C7F733}"/>
              </a:ext>
            </a:extLst>
          </p:cNvPr>
          <p:cNvGrpSpPr/>
          <p:nvPr/>
        </p:nvGrpSpPr>
        <p:grpSpPr>
          <a:xfrm>
            <a:off x="7397582" y="2255146"/>
            <a:ext cx="2336480" cy="2090181"/>
            <a:chOff x="6025532" y="1075368"/>
            <a:chExt cx="2329231" cy="2083695"/>
          </a:xfrm>
        </p:grpSpPr>
        <p:pic>
          <p:nvPicPr>
            <p:cNvPr id="68" name="Picture 67">
              <a:extLst>
                <a:ext uri="{FF2B5EF4-FFF2-40B4-BE49-F238E27FC236}">
                  <a16:creationId xmlns:a16="http://schemas.microsoft.com/office/drawing/2014/main" id="{CCC76BC6-5F92-B948-BB14-F4499B43F9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9915" y="1181894"/>
              <a:ext cx="1864848" cy="1321249"/>
            </a:xfrm>
            <a:prstGeom prst="rect">
              <a:avLst/>
            </a:prstGeom>
          </p:spPr>
        </p:pic>
        <p:sp>
          <p:nvSpPr>
            <p:cNvPr id="69" name="TextBox 68">
              <a:extLst>
                <a:ext uri="{FF2B5EF4-FFF2-40B4-BE49-F238E27FC236}">
                  <a16:creationId xmlns:a16="http://schemas.microsoft.com/office/drawing/2014/main" id="{19FABF0A-CC91-5C4C-8856-3FEDB5F622CA}"/>
                </a:ext>
              </a:extLst>
            </p:cNvPr>
            <p:cNvSpPr txBox="1"/>
            <p:nvPr/>
          </p:nvSpPr>
          <p:spPr>
            <a:xfrm>
              <a:off x="6672141" y="2391817"/>
              <a:ext cx="866260" cy="767246"/>
            </a:xfrm>
            <a:prstGeom prst="rect">
              <a:avLst/>
            </a:prstGeom>
            <a:noFill/>
          </p:spPr>
          <p:txBody>
            <a:bodyPr wrap="none" rtlCol="0">
              <a:spAutoFit/>
            </a:bodyPr>
            <a:lstStyle/>
            <a:p>
              <a:pPr algn="ctr"/>
              <a:r>
                <a:rPr lang="en-US" sz="1467" dirty="0"/>
                <a:t>MMR-</a:t>
              </a:r>
            </a:p>
            <a:p>
              <a:pPr algn="ctr"/>
              <a:r>
                <a:rPr lang="en-US" sz="1467" dirty="0"/>
                <a:t>Deficient</a:t>
              </a:r>
            </a:p>
            <a:p>
              <a:pPr algn="ctr"/>
              <a:r>
                <a:rPr lang="en-US" sz="1467" dirty="0"/>
                <a:t>(MSI)</a:t>
              </a:r>
            </a:p>
          </p:txBody>
        </p:sp>
        <p:sp>
          <p:nvSpPr>
            <p:cNvPr id="96" name="TextBox 95">
              <a:extLst>
                <a:ext uri="{FF2B5EF4-FFF2-40B4-BE49-F238E27FC236}">
                  <a16:creationId xmlns:a16="http://schemas.microsoft.com/office/drawing/2014/main" id="{3065F26B-62B0-DD4F-9384-C5E8811A996D}"/>
                </a:ext>
              </a:extLst>
            </p:cNvPr>
            <p:cNvSpPr txBox="1"/>
            <p:nvPr/>
          </p:nvSpPr>
          <p:spPr>
            <a:xfrm>
              <a:off x="7421651" y="2391817"/>
              <a:ext cx="919250" cy="767246"/>
            </a:xfrm>
            <a:prstGeom prst="rect">
              <a:avLst/>
            </a:prstGeom>
            <a:noFill/>
          </p:spPr>
          <p:txBody>
            <a:bodyPr wrap="none" rtlCol="0">
              <a:spAutoFit/>
            </a:bodyPr>
            <a:lstStyle/>
            <a:p>
              <a:pPr algn="ctr"/>
              <a:r>
                <a:rPr lang="en-US" sz="1467" dirty="0"/>
                <a:t>MMR-</a:t>
              </a:r>
            </a:p>
            <a:p>
              <a:pPr algn="ctr"/>
              <a:r>
                <a:rPr lang="en-US" sz="1467" dirty="0"/>
                <a:t>Proficient</a:t>
              </a:r>
            </a:p>
            <a:p>
              <a:pPr algn="ctr"/>
              <a:r>
                <a:rPr lang="en-US" sz="1467" dirty="0"/>
                <a:t>(MSS)</a:t>
              </a:r>
            </a:p>
          </p:txBody>
        </p:sp>
        <p:sp>
          <p:nvSpPr>
            <p:cNvPr id="97" name="TextBox 96">
              <a:extLst>
                <a:ext uri="{FF2B5EF4-FFF2-40B4-BE49-F238E27FC236}">
                  <a16:creationId xmlns:a16="http://schemas.microsoft.com/office/drawing/2014/main" id="{D7F5AE2A-CE22-1941-B30E-A7C94279070D}"/>
                </a:ext>
              </a:extLst>
            </p:cNvPr>
            <p:cNvSpPr txBox="1"/>
            <p:nvPr/>
          </p:nvSpPr>
          <p:spPr>
            <a:xfrm rot="16200000">
              <a:off x="5508889" y="1592011"/>
              <a:ext cx="1534299" cy="501014"/>
            </a:xfrm>
            <a:prstGeom prst="rect">
              <a:avLst/>
            </a:prstGeom>
            <a:noFill/>
          </p:spPr>
          <p:txBody>
            <a:bodyPr wrap="none" rtlCol="0">
              <a:spAutoFit/>
            </a:bodyPr>
            <a:lstStyle/>
            <a:p>
              <a:pPr algn="ctr"/>
              <a:r>
                <a:rPr lang="en-US" sz="1333" dirty="0"/>
                <a:t>Mutations in </a:t>
              </a:r>
            </a:p>
            <a:p>
              <a:pPr algn="ctr"/>
              <a:r>
                <a:rPr lang="en-US" sz="1333" dirty="0"/>
                <a:t>“gained” enhancers</a:t>
              </a:r>
            </a:p>
          </p:txBody>
        </p:sp>
      </p:grpSp>
      <p:cxnSp>
        <p:nvCxnSpPr>
          <p:cNvPr id="99" name="Straight Arrow Connector 98">
            <a:extLst>
              <a:ext uri="{FF2B5EF4-FFF2-40B4-BE49-F238E27FC236}">
                <a16:creationId xmlns:a16="http://schemas.microsoft.com/office/drawing/2014/main" id="{52D371BE-2765-3745-9BDA-7D8A55B5C9EC}"/>
              </a:ext>
            </a:extLst>
          </p:cNvPr>
          <p:cNvCxnSpPr>
            <a:cxnSpLocks/>
          </p:cNvCxnSpPr>
          <p:nvPr/>
        </p:nvCxnSpPr>
        <p:spPr>
          <a:xfrm>
            <a:off x="6771878" y="3076731"/>
            <a:ext cx="442129"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B0586AE8-F95C-3044-9491-CE6E6A9D91FC}"/>
              </a:ext>
            </a:extLst>
          </p:cNvPr>
          <p:cNvGrpSpPr/>
          <p:nvPr/>
        </p:nvGrpSpPr>
        <p:grpSpPr>
          <a:xfrm>
            <a:off x="2267421" y="4266543"/>
            <a:ext cx="4504456" cy="2513151"/>
            <a:chOff x="1700566" y="3199907"/>
            <a:chExt cx="3378342" cy="1884863"/>
          </a:xfrm>
        </p:grpSpPr>
        <p:pic>
          <p:nvPicPr>
            <p:cNvPr id="104" name="Picture 103">
              <a:extLst>
                <a:ext uri="{FF2B5EF4-FFF2-40B4-BE49-F238E27FC236}">
                  <a16:creationId xmlns:a16="http://schemas.microsoft.com/office/drawing/2014/main" id="{48EA7738-BDAE-634E-A87B-F67C347A210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700566" y="3199907"/>
              <a:ext cx="1472306" cy="1817792"/>
            </a:xfrm>
            <a:prstGeom prst="rect">
              <a:avLst/>
            </a:prstGeom>
          </p:spPr>
        </p:pic>
        <p:pic>
          <p:nvPicPr>
            <p:cNvPr id="105" name="Picture 104">
              <a:extLst>
                <a:ext uri="{FF2B5EF4-FFF2-40B4-BE49-F238E27FC236}">
                  <a16:creationId xmlns:a16="http://schemas.microsoft.com/office/drawing/2014/main" id="{473FF986-CD16-FF43-95B7-382650F047C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658529" y="3199907"/>
              <a:ext cx="1420379" cy="1884863"/>
            </a:xfrm>
            <a:prstGeom prst="rect">
              <a:avLst/>
            </a:prstGeom>
          </p:spPr>
        </p:pic>
        <p:cxnSp>
          <p:nvCxnSpPr>
            <p:cNvPr id="108" name="Straight Arrow Connector 107">
              <a:extLst>
                <a:ext uri="{FF2B5EF4-FFF2-40B4-BE49-F238E27FC236}">
                  <a16:creationId xmlns:a16="http://schemas.microsoft.com/office/drawing/2014/main" id="{CAAD756B-0520-A948-9AFD-580970292A03}"/>
                </a:ext>
              </a:extLst>
            </p:cNvPr>
            <p:cNvCxnSpPr>
              <a:cxnSpLocks/>
            </p:cNvCxnSpPr>
            <p:nvPr/>
          </p:nvCxnSpPr>
          <p:spPr>
            <a:xfrm>
              <a:off x="3294857" y="4074114"/>
              <a:ext cx="33159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EB1F203E-88F2-1B42-9588-DC0DBBF79CFB}"/>
              </a:ext>
            </a:extLst>
          </p:cNvPr>
          <p:cNvGrpSpPr/>
          <p:nvPr/>
        </p:nvGrpSpPr>
        <p:grpSpPr>
          <a:xfrm>
            <a:off x="7354229" y="4530311"/>
            <a:ext cx="3185208" cy="1930996"/>
            <a:chOff x="5515672" y="3397734"/>
            <a:chExt cx="2388906" cy="1448247"/>
          </a:xfrm>
        </p:grpSpPr>
        <p:sp>
          <p:nvSpPr>
            <p:cNvPr id="112" name="TextBox 111">
              <a:extLst>
                <a:ext uri="{FF2B5EF4-FFF2-40B4-BE49-F238E27FC236}">
                  <a16:creationId xmlns:a16="http://schemas.microsoft.com/office/drawing/2014/main" id="{B0303A6E-7FA0-9E40-A4BA-5117EFC6CDAD}"/>
                </a:ext>
              </a:extLst>
            </p:cNvPr>
            <p:cNvSpPr txBox="1"/>
            <p:nvPr/>
          </p:nvSpPr>
          <p:spPr>
            <a:xfrm>
              <a:off x="5515672" y="4345748"/>
              <a:ext cx="2388906" cy="500233"/>
            </a:xfrm>
            <a:prstGeom prst="rect">
              <a:avLst/>
            </a:prstGeom>
            <a:noFill/>
          </p:spPr>
          <p:txBody>
            <a:bodyPr wrap="square" rtlCol="0">
              <a:spAutoFit/>
            </a:bodyPr>
            <a:lstStyle/>
            <a:p>
              <a:pPr algn="ctr"/>
              <a:r>
                <a:rPr lang="en-US" sz="1867" dirty="0"/>
                <a:t>Enhancer mutation: Selective growth advantage</a:t>
              </a:r>
            </a:p>
          </p:txBody>
        </p:sp>
        <p:grpSp>
          <p:nvGrpSpPr>
            <p:cNvPr id="145" name="Group 144">
              <a:extLst>
                <a:ext uri="{FF2B5EF4-FFF2-40B4-BE49-F238E27FC236}">
                  <a16:creationId xmlns:a16="http://schemas.microsoft.com/office/drawing/2014/main" id="{4CC48176-AAC4-6343-9731-232F183A5AF9}"/>
                </a:ext>
              </a:extLst>
            </p:cNvPr>
            <p:cNvGrpSpPr/>
            <p:nvPr/>
          </p:nvGrpSpPr>
          <p:grpSpPr>
            <a:xfrm>
              <a:off x="5887058" y="3397734"/>
              <a:ext cx="1548138" cy="980355"/>
              <a:chOff x="5752408" y="3432817"/>
              <a:chExt cx="1548138" cy="980355"/>
            </a:xfrm>
          </p:grpSpPr>
          <p:grpSp>
            <p:nvGrpSpPr>
              <p:cNvPr id="116" name="Group 115">
                <a:extLst>
                  <a:ext uri="{FF2B5EF4-FFF2-40B4-BE49-F238E27FC236}">
                    <a16:creationId xmlns:a16="http://schemas.microsoft.com/office/drawing/2014/main" id="{587019CA-ABB2-D748-A2BD-1E5234F97C82}"/>
                  </a:ext>
                </a:extLst>
              </p:cNvPr>
              <p:cNvGrpSpPr/>
              <p:nvPr/>
            </p:nvGrpSpPr>
            <p:grpSpPr>
              <a:xfrm>
                <a:off x="5752408" y="3432817"/>
                <a:ext cx="1548138" cy="980355"/>
                <a:chOff x="5601735" y="3414825"/>
                <a:chExt cx="1548138" cy="980355"/>
              </a:xfrm>
            </p:grpSpPr>
            <p:pic>
              <p:nvPicPr>
                <p:cNvPr id="111" name="Picture 110">
                  <a:extLst>
                    <a:ext uri="{FF2B5EF4-FFF2-40B4-BE49-F238E27FC236}">
                      <a16:creationId xmlns:a16="http://schemas.microsoft.com/office/drawing/2014/main" id="{29141EC6-0E64-2E4B-9AC0-08F0F102BFA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601735" y="3414825"/>
                  <a:ext cx="1548138" cy="980355"/>
                </a:xfrm>
                <a:prstGeom prst="rect">
                  <a:avLst/>
                </a:prstGeom>
              </p:spPr>
            </p:pic>
            <p:sp>
              <p:nvSpPr>
                <p:cNvPr id="114" name="TextBox 113">
                  <a:extLst>
                    <a:ext uri="{FF2B5EF4-FFF2-40B4-BE49-F238E27FC236}">
                      <a16:creationId xmlns:a16="http://schemas.microsoft.com/office/drawing/2014/main" id="{9F7C3A55-E8A2-214C-9A17-633DEEE5DB22}"/>
                    </a:ext>
                  </a:extLst>
                </p:cNvPr>
                <p:cNvSpPr txBox="1"/>
                <p:nvPr/>
              </p:nvSpPr>
              <p:spPr>
                <a:xfrm>
                  <a:off x="6287189" y="3718543"/>
                  <a:ext cx="240692" cy="315423"/>
                </a:xfrm>
                <a:prstGeom prst="rect">
                  <a:avLst/>
                </a:prstGeom>
                <a:noFill/>
              </p:spPr>
              <p:txBody>
                <a:bodyPr wrap="none" rtlCol="0">
                  <a:spAutoFit/>
                </a:bodyPr>
                <a:lstStyle/>
                <a:p>
                  <a:r>
                    <a:rPr lang="en-US" sz="2133" dirty="0"/>
                    <a:t>*</a:t>
                  </a:r>
                </a:p>
              </p:txBody>
            </p:sp>
          </p:grpSp>
          <p:sp>
            <p:nvSpPr>
              <p:cNvPr id="118" name="TextBox 117">
                <a:extLst>
                  <a:ext uri="{FF2B5EF4-FFF2-40B4-BE49-F238E27FC236}">
                    <a16:creationId xmlns:a16="http://schemas.microsoft.com/office/drawing/2014/main" id="{973EAF11-6240-DF41-9EF5-8F8FDD91BAE2}"/>
                  </a:ext>
                </a:extLst>
              </p:cNvPr>
              <p:cNvSpPr txBox="1"/>
              <p:nvPr/>
            </p:nvSpPr>
            <p:spPr>
              <a:xfrm>
                <a:off x="6828801" y="3904837"/>
                <a:ext cx="240692" cy="315423"/>
              </a:xfrm>
              <a:prstGeom prst="rect">
                <a:avLst/>
              </a:prstGeom>
              <a:noFill/>
            </p:spPr>
            <p:txBody>
              <a:bodyPr wrap="none" rtlCol="0">
                <a:spAutoFit/>
              </a:bodyPr>
              <a:lstStyle/>
              <a:p>
                <a:r>
                  <a:rPr lang="en-US" sz="2133" dirty="0"/>
                  <a:t>*</a:t>
                </a:r>
              </a:p>
            </p:txBody>
          </p:sp>
        </p:grpSp>
      </p:grpSp>
      <p:sp>
        <p:nvSpPr>
          <p:cNvPr id="119" name="TextBox 118">
            <a:extLst>
              <a:ext uri="{FF2B5EF4-FFF2-40B4-BE49-F238E27FC236}">
                <a16:creationId xmlns:a16="http://schemas.microsoft.com/office/drawing/2014/main" id="{60B56BCC-623B-1F47-8E23-54DCF735D9C0}"/>
              </a:ext>
            </a:extLst>
          </p:cNvPr>
          <p:cNvSpPr txBox="1"/>
          <p:nvPr/>
        </p:nvSpPr>
        <p:spPr>
          <a:xfrm>
            <a:off x="5893573" y="706505"/>
            <a:ext cx="1460656" cy="461665"/>
          </a:xfrm>
          <a:prstGeom prst="rect">
            <a:avLst/>
          </a:prstGeom>
          <a:noFill/>
        </p:spPr>
        <p:txBody>
          <a:bodyPr wrap="none" rtlCol="0">
            <a:spAutoFit/>
          </a:bodyPr>
          <a:lstStyle/>
          <a:p>
            <a:r>
              <a:rPr lang="en-US" sz="2400" i="1" dirty="0" err="1"/>
              <a:t>eLife</a:t>
            </a:r>
            <a:r>
              <a:rPr lang="en-US" sz="2400" dirty="0"/>
              <a:t> 2019</a:t>
            </a:r>
          </a:p>
        </p:txBody>
      </p:sp>
      <p:sp>
        <p:nvSpPr>
          <p:cNvPr id="120" name="Rounded Rectangle 119">
            <a:extLst>
              <a:ext uri="{FF2B5EF4-FFF2-40B4-BE49-F238E27FC236}">
                <a16:creationId xmlns:a16="http://schemas.microsoft.com/office/drawing/2014/main" id="{103C5CAD-6A02-8E45-A96E-B1AAA03ECA3B}"/>
              </a:ext>
            </a:extLst>
          </p:cNvPr>
          <p:cNvSpPr/>
          <p:nvPr/>
        </p:nvSpPr>
        <p:spPr>
          <a:xfrm>
            <a:off x="446466" y="2086703"/>
            <a:ext cx="11215788" cy="469299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85E44351-BCD7-1E43-B5AF-A4E2E05EE9C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03246" y="116599"/>
            <a:ext cx="4930703" cy="1760369"/>
          </a:xfrm>
          <a:prstGeom prst="rect">
            <a:avLst/>
          </a:prstGeom>
        </p:spPr>
      </p:pic>
    </p:spTree>
    <p:extLst>
      <p:ext uri="{BB962C8B-B14F-4D97-AF65-F5344CB8AC3E}">
        <p14:creationId xmlns:p14="http://schemas.microsoft.com/office/powerpoint/2010/main" val="183120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E199-2774-404A-AF6F-C5A429A58A15}"/>
              </a:ext>
            </a:extLst>
          </p:cNvPr>
          <p:cNvSpPr>
            <a:spLocks noGrp="1"/>
          </p:cNvSpPr>
          <p:nvPr>
            <p:ph type="title"/>
          </p:nvPr>
        </p:nvSpPr>
        <p:spPr>
          <a:xfrm>
            <a:off x="471000" y="293125"/>
            <a:ext cx="10515600" cy="1325563"/>
          </a:xfrm>
        </p:spPr>
        <p:txBody>
          <a:bodyPr>
            <a:normAutofit/>
          </a:bodyPr>
          <a:lstStyle/>
          <a:p>
            <a:r>
              <a:rPr lang="en-US" dirty="0"/>
              <a:t>Studying the epigenome can provide insights into various aspects of cancer</a:t>
            </a:r>
          </a:p>
        </p:txBody>
      </p:sp>
      <p:sp>
        <p:nvSpPr>
          <p:cNvPr id="3" name="Content Placeholder 2">
            <a:extLst>
              <a:ext uri="{FF2B5EF4-FFF2-40B4-BE49-F238E27FC236}">
                <a16:creationId xmlns:a16="http://schemas.microsoft.com/office/drawing/2014/main" id="{77BC9D76-A993-9F47-9B73-D22A6F3EBBCA}"/>
              </a:ext>
            </a:extLst>
          </p:cNvPr>
          <p:cNvSpPr>
            <a:spLocks noGrp="1"/>
          </p:cNvSpPr>
          <p:nvPr>
            <p:ph idx="1"/>
          </p:nvPr>
        </p:nvSpPr>
        <p:spPr/>
        <p:txBody>
          <a:bodyPr>
            <a:normAutofit/>
          </a:bodyPr>
          <a:lstStyle/>
          <a:p>
            <a:r>
              <a:rPr lang="en-US" dirty="0"/>
              <a:t>Tumorigenesis</a:t>
            </a:r>
          </a:p>
          <a:p>
            <a:r>
              <a:rPr lang="en-US" dirty="0"/>
              <a:t>Clinical subtyping</a:t>
            </a:r>
          </a:p>
          <a:p>
            <a:r>
              <a:rPr lang="en-US" dirty="0"/>
              <a:t>Metastasis</a:t>
            </a:r>
          </a:p>
          <a:p>
            <a:r>
              <a:rPr lang="en-US" dirty="0"/>
              <a:t>Drug resistance</a:t>
            </a:r>
          </a:p>
          <a:p>
            <a:r>
              <a:rPr lang="en-US" dirty="0"/>
              <a:t>Identification of non-coding driver mutations</a:t>
            </a:r>
          </a:p>
          <a:p>
            <a:r>
              <a:rPr lang="en-US" b="1" dirty="0"/>
              <a:t>GWAS</a:t>
            </a:r>
          </a:p>
          <a:p>
            <a:r>
              <a:rPr lang="en-US" dirty="0"/>
              <a:t>Biomarkers</a:t>
            </a:r>
          </a:p>
          <a:p>
            <a:pPr marL="0" indent="0">
              <a:buNone/>
            </a:pPr>
            <a:endParaRPr lang="en-US" dirty="0"/>
          </a:p>
        </p:txBody>
      </p:sp>
    </p:spTree>
    <p:extLst>
      <p:ext uri="{BB962C8B-B14F-4D97-AF65-F5344CB8AC3E}">
        <p14:creationId xmlns:p14="http://schemas.microsoft.com/office/powerpoint/2010/main" val="1809093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2751719" y="6019247"/>
            <a:ext cx="1586243" cy="507831"/>
          </a:xfrm>
          <a:prstGeom prst="rect">
            <a:avLst/>
          </a:prstGeom>
          <a:noFill/>
        </p:spPr>
        <p:txBody>
          <a:bodyPr wrap="square" rtlCol="0">
            <a:spAutoFit/>
          </a:bodyPr>
          <a:lstStyle/>
          <a:p>
            <a:pPr algn="r"/>
            <a:r>
              <a:rPr lang="en-US" sz="900" i="1" dirty="0">
                <a:latin typeface="Helvetica"/>
                <a:cs typeface="Helvetica"/>
              </a:rPr>
              <a:t>Image: </a:t>
            </a:r>
            <a:r>
              <a:rPr lang="en-US" sz="900" i="1" dirty="0" err="1">
                <a:latin typeface="Helvetica"/>
                <a:cs typeface="Helvetica"/>
              </a:rPr>
              <a:t>www.sciencemuseum.org.uk</a:t>
            </a:r>
            <a:endParaRPr lang="en-US" sz="900" i="1" dirty="0">
              <a:latin typeface="Helvetica"/>
              <a:cs typeface="Helvetica"/>
            </a:endParaRPr>
          </a:p>
        </p:txBody>
      </p:sp>
      <p:grpSp>
        <p:nvGrpSpPr>
          <p:cNvPr id="6" name="Group 5"/>
          <p:cNvGrpSpPr/>
          <p:nvPr/>
        </p:nvGrpSpPr>
        <p:grpSpPr>
          <a:xfrm>
            <a:off x="1415473" y="1606889"/>
            <a:ext cx="10035699" cy="3749216"/>
            <a:chOff x="466791" y="3343385"/>
            <a:chExt cx="8050991" cy="3046888"/>
          </a:xfrm>
        </p:grpSpPr>
        <p:grpSp>
          <p:nvGrpSpPr>
            <p:cNvPr id="16" name="Group 15"/>
            <p:cNvGrpSpPr/>
            <p:nvPr/>
          </p:nvGrpSpPr>
          <p:grpSpPr>
            <a:xfrm>
              <a:off x="5177578" y="4330069"/>
              <a:ext cx="3340204" cy="915151"/>
              <a:chOff x="3226274" y="4584073"/>
              <a:chExt cx="3340204" cy="915151"/>
            </a:xfrm>
          </p:grpSpPr>
          <p:sp>
            <p:nvSpPr>
              <p:cNvPr id="17" name="TextBox 16"/>
              <p:cNvSpPr txBox="1"/>
              <p:nvPr/>
            </p:nvSpPr>
            <p:spPr>
              <a:xfrm>
                <a:off x="4204962" y="4584073"/>
                <a:ext cx="2361516" cy="915151"/>
              </a:xfrm>
              <a:prstGeom prst="rect">
                <a:avLst/>
              </a:prstGeom>
              <a:noFill/>
            </p:spPr>
            <p:txBody>
              <a:bodyPr wrap="square" rtlCol="0">
                <a:spAutoFit/>
              </a:bodyPr>
              <a:lstStyle/>
              <a:p>
                <a:pPr algn="ctr"/>
                <a:r>
                  <a:rPr lang="en-US" sz="2000" dirty="0">
                    <a:latin typeface="Helvetica"/>
                    <a:cs typeface="Helvetica"/>
                  </a:rPr>
                  <a:t>Variants associated with increased risk for disease</a:t>
                </a:r>
              </a:p>
            </p:txBody>
          </p:sp>
          <p:sp>
            <p:nvSpPr>
              <p:cNvPr id="18" name="Right Arrow 17"/>
              <p:cNvSpPr/>
              <p:nvPr/>
            </p:nvSpPr>
            <p:spPr>
              <a:xfrm>
                <a:off x="3226274" y="4732423"/>
                <a:ext cx="618552" cy="481264"/>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solidFill>
                    <a:schemeClr val="tx1"/>
                  </a:solidFill>
                  <a:latin typeface="Helvetica"/>
                  <a:cs typeface="Helvetica"/>
                </a:endParaRPr>
              </a:p>
            </p:txBody>
          </p:sp>
        </p:grpSp>
        <p:grpSp>
          <p:nvGrpSpPr>
            <p:cNvPr id="24" name="Group 23"/>
            <p:cNvGrpSpPr/>
            <p:nvPr/>
          </p:nvGrpSpPr>
          <p:grpSpPr>
            <a:xfrm>
              <a:off x="3228705" y="4145746"/>
              <a:ext cx="1533233" cy="1134735"/>
              <a:chOff x="1781290" y="4747169"/>
              <a:chExt cx="1533233" cy="1134735"/>
            </a:xfrm>
          </p:grpSpPr>
          <p:sp>
            <p:nvSpPr>
              <p:cNvPr id="25" name="TextBox 24"/>
              <p:cNvSpPr txBox="1"/>
              <p:nvPr/>
            </p:nvSpPr>
            <p:spPr>
              <a:xfrm>
                <a:off x="1818861" y="4747169"/>
                <a:ext cx="1440923" cy="360514"/>
              </a:xfrm>
              <a:prstGeom prst="rect">
                <a:avLst/>
              </a:prstGeom>
              <a:noFill/>
            </p:spPr>
            <p:txBody>
              <a:bodyPr wrap="square" rtlCol="0">
                <a:spAutoFit/>
              </a:bodyPr>
              <a:lstStyle/>
              <a:p>
                <a:pPr algn="ctr"/>
                <a:r>
                  <a:rPr lang="en-US" sz="2000" b="1" dirty="0">
                    <a:latin typeface="Helvetica"/>
                    <a:cs typeface="Helvetica"/>
                  </a:rPr>
                  <a:t>Cases</a:t>
                </a:r>
              </a:p>
            </p:txBody>
          </p:sp>
          <p:sp>
            <p:nvSpPr>
              <p:cNvPr id="26" name="TextBox 25"/>
              <p:cNvSpPr txBox="1"/>
              <p:nvPr/>
            </p:nvSpPr>
            <p:spPr>
              <a:xfrm>
                <a:off x="1781290" y="5521390"/>
                <a:ext cx="1533233" cy="360514"/>
              </a:xfrm>
              <a:prstGeom prst="rect">
                <a:avLst/>
              </a:prstGeom>
              <a:noFill/>
            </p:spPr>
            <p:txBody>
              <a:bodyPr wrap="square" rtlCol="0">
                <a:spAutoFit/>
              </a:bodyPr>
              <a:lstStyle/>
              <a:p>
                <a:pPr algn="ctr"/>
                <a:r>
                  <a:rPr lang="en-US" sz="2000" b="1" dirty="0">
                    <a:latin typeface="Helvetica"/>
                    <a:cs typeface="Helvetica"/>
                  </a:rPr>
                  <a:t>Controls</a:t>
                </a:r>
              </a:p>
            </p:txBody>
          </p:sp>
          <p:cxnSp>
            <p:nvCxnSpPr>
              <p:cNvPr id="27" name="Straight Connector 26"/>
              <p:cNvCxnSpPr/>
              <p:nvPr/>
            </p:nvCxnSpPr>
            <p:spPr>
              <a:xfrm>
                <a:off x="2188350" y="5309103"/>
                <a:ext cx="828842" cy="0"/>
              </a:xfrm>
              <a:prstGeom prst="line">
                <a:avLst/>
              </a:prstGeom>
              <a:ln>
                <a:solidFill>
                  <a:srgbClr val="FFFFFF"/>
                </a:solidFill>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466791" y="3343385"/>
              <a:ext cx="2135701" cy="3046888"/>
              <a:chOff x="774462" y="3744667"/>
              <a:chExt cx="1318426" cy="2064356"/>
            </a:xfrm>
          </p:grpSpPr>
          <p:pic>
            <p:nvPicPr>
              <p:cNvPr id="33" name="Picture 32" descr="GWAS_people.jpg"/>
              <p:cNvPicPr>
                <a:picLocks noChangeAspect="1"/>
              </p:cNvPicPr>
              <p:nvPr/>
            </p:nvPicPr>
            <p:blipFill rotWithShape="1">
              <a:blip r:embed="rId3" cstate="screen">
                <a:clrChange>
                  <a:clrFrom>
                    <a:srgbClr val="92BFCC"/>
                  </a:clrFrom>
                  <a:clrTo>
                    <a:srgbClr val="92BFCC">
                      <a:alpha val="0"/>
                    </a:srgbClr>
                  </a:clrTo>
                </a:clrChange>
                <a:duotone>
                  <a:schemeClr val="accent1">
                    <a:shade val="45000"/>
                    <a:satMod val="135000"/>
                  </a:schemeClr>
                  <a:prstClr val="white"/>
                </a:duotone>
                <a:extLst>
                  <a:ext uri="{BEBA8EAE-BF5A-486C-A8C5-ECC9F3942E4B}">
                    <a14:imgProps xmlns:a14="http://schemas.microsoft.com/office/drawing/2010/main">
                      <a14:imgLayer r:embed="rId4">
                        <a14:imgEffect>
                          <a14:backgroundRemoval t="4348" b="100000" l="0" r="98093">
                            <a14:foregroundMark x1="65668" y1="17391" x2="65668" y2="17391"/>
                            <a14:foregroundMark x1="66213" y1="8696" x2="66213" y2="8696"/>
                            <a14:foregroundMark x1="21253" y1="15942" x2="21253" y2="15942"/>
                            <a14:foregroundMark x1="22343" y1="34783" x2="22343" y2="34783"/>
                            <a14:foregroundMark x1="25613" y1="27536" x2="25613" y2="27536"/>
                            <a14:foregroundMark x1="21253" y1="26087" x2="21253" y2="26087"/>
                            <a14:foregroundMark x1="19346" y1="27536" x2="19346" y2="27536"/>
                            <a14:foregroundMark x1="15804" y1="27536" x2="15804" y2="27536"/>
                            <a14:foregroundMark x1="10082" y1="26087" x2="10082" y2="26087"/>
                            <a14:foregroundMark x1="53951" y1="27536" x2="53951" y2="27536"/>
                            <a14:foregroundMark x1="73025" y1="26087" x2="73025" y2="26087"/>
                            <a14:foregroundMark x1="60218" y1="11594" x2="60218" y2="11594"/>
                            <a14:foregroundMark x1="22071" y1="92754" x2="22071" y2="92754"/>
                            <a14:foregroundMark x1="40872" y1="56522" x2="40872" y2="56522"/>
                            <a14:foregroundMark x1="42779" y1="55072" x2="42779" y2="55072"/>
                            <a14:foregroundMark x1="38147" y1="55072" x2="38147" y2="55072"/>
                            <a14:foregroundMark x1="35150" y1="55072" x2="35150" y2="55072"/>
                            <a14:foregroundMark x1="33243" y1="75362" x2="33243" y2="75362"/>
                            <a14:foregroundMark x1="41689" y1="46377" x2="41689" y2="46377"/>
                            <a14:foregroundMark x1="40054" y1="43478" x2="40054" y2="43478"/>
                            <a14:foregroundMark x1="41689" y1="42029" x2="41689" y2="42029"/>
                            <a14:foregroundMark x1="86376" y1="62319" x2="86376" y2="62319"/>
                            <a14:foregroundMark x1="87738" y1="55072" x2="87738" y2="55072"/>
                            <a14:foregroundMark x1="92643" y1="55072" x2="92643" y2="55072"/>
                            <a14:foregroundMark x1="80654" y1="55072" x2="80654" y2="55072"/>
                            <a14:foregroundMark x1="78747" y1="76812" x2="78747" y2="76812"/>
                            <a14:foregroundMark x1="79564" y1="69565" x2="79564" y2="69565"/>
                            <a14:foregroundMark x1="84469" y1="88406" x2="84469" y2="88406"/>
                            <a14:foregroundMark x1="94550" y1="78261" x2="94550" y2="78261"/>
                            <a14:foregroundMark x1="93460" y1="72464" x2="93460" y2="72464"/>
                            <a14:foregroundMark x1="85831" y1="49275" x2="85831" y2="49275"/>
                            <a14:foregroundMark x1="88556" y1="42029" x2="88556" y2="42029"/>
                            <a14:foregroundMark x1="85831" y1="43478" x2="85831" y2="43478"/>
                            <a14:foregroundMark x1="80109" y1="79710" x2="80109" y2="79710"/>
                            <a14:foregroundMark x1="42779" y1="42029" x2="42779" y2="42029"/>
                            <a14:foregroundMark x1="45232" y1="55072" x2="45232" y2="55072"/>
                            <a14:foregroundMark x1="15531" y1="11594" x2="15531" y2="11594"/>
                            <a14:foregroundMark x1="17439" y1="10145" x2="17439" y2="10145"/>
                            <a14:foregroundMark x1="62943" y1="8696" x2="62943" y2="8696"/>
                            <a14:foregroundMark x1="15804" y1="10145" x2="15804" y2="10145"/>
                            <a14:foregroundMark x1="39237" y1="98551" x2="39237" y2="98551"/>
                            <a14:foregroundMark x1="40599" y1="84058" x2="40599" y2="84058"/>
                            <a14:backgroundMark x1="35967" y1="72464" x2="35967" y2="72464"/>
                            <a14:backgroundMark x1="36240" y1="69565" x2="36240" y2="69565"/>
                            <a14:backgroundMark x1="46594" y1="71014" x2="46594" y2="71014"/>
                            <a14:backgroundMark x1="46049" y1="68116" x2="46049" y2="68116"/>
                            <a14:backgroundMark x1="41689" y1="86957" x2="41689" y2="86957"/>
                            <a14:backgroundMark x1="36785" y1="68116" x2="36785" y2="68116"/>
                            <a14:backgroundMark x1="18529" y1="72464" x2="18529" y2="72464"/>
                            <a14:backgroundMark x1="18256" y1="68116" x2="18256" y2="68116"/>
                            <a14:backgroundMark x1="25886" y1="46377" x2="25886" y2="46377"/>
                            <a14:backgroundMark x1="10627" y1="49275" x2="10627" y2="49275"/>
                            <a14:backgroundMark x1="11172" y1="46377" x2="11172" y2="46377"/>
                            <a14:backgroundMark x1="87193" y1="81159" x2="87193" y2="81159"/>
                            <a14:backgroundMark x1="87193" y1="85507" x2="87193" y2="85507"/>
                            <a14:backgroundMark x1="86921" y1="82609" x2="86921" y2="82609"/>
                            <a14:backgroundMark x1="92371" y1="71014" x2="92371" y2="71014"/>
                            <a14:backgroundMark x1="91826" y1="66667" x2="91826" y2="66667"/>
                            <a14:backgroundMark x1="91826" y1="69565" x2="91826" y2="69565"/>
                            <a14:backgroundMark x1="81744" y1="75362" x2="81744" y2="75362"/>
                            <a14:backgroundMark x1="81744" y1="72464" x2="81744" y2="72464"/>
                            <a14:backgroundMark x1="82016" y1="69565" x2="82016" y2="69565"/>
                            <a14:backgroundMark x1="82016" y1="68116" x2="82016" y2="68116"/>
                            <a14:backgroundMark x1="56403" y1="47826" x2="56403" y2="47826"/>
                            <a14:backgroundMark x1="41144" y1="82609" x2="41144" y2="82609"/>
                            <a14:backgroundMark x1="41144" y1="81159" x2="41144" y2="81159"/>
                          </a14:backgroundRemoval>
                        </a14:imgEffect>
                        <a14:imgEffect>
                          <a14:sharpenSoften amount="50000"/>
                        </a14:imgEffect>
                        <a14:imgEffect>
                          <a14:saturation sat="400000"/>
                        </a14:imgEffect>
                      </a14:imgLayer>
                    </a14:imgProps>
                  </a:ext>
                  <a:ext uri="{28A0092B-C50C-407E-A947-70E740481C1C}">
                    <a14:useLocalDpi xmlns:a14="http://schemas.microsoft.com/office/drawing/2010/main"/>
                  </a:ext>
                </a:extLst>
              </a:blip>
              <a:srcRect/>
              <a:stretch/>
            </p:blipFill>
            <p:spPr>
              <a:xfrm>
                <a:off x="774462" y="3744667"/>
                <a:ext cx="1318426" cy="987922"/>
              </a:xfrm>
              <a:prstGeom prst="rect">
                <a:avLst/>
              </a:prstGeom>
            </p:spPr>
          </p:pic>
          <p:pic>
            <p:nvPicPr>
              <p:cNvPr id="34" name="Picture 33" descr="GWAS_people.jpg"/>
              <p:cNvPicPr>
                <a:picLocks noChangeAspect="1"/>
              </p:cNvPicPr>
              <p:nvPr/>
            </p:nvPicPr>
            <p:blipFill rotWithShape="1">
              <a:blip r:embed="rId3" cstate="screen">
                <a:clrChange>
                  <a:clrFrom>
                    <a:srgbClr val="92BFCC"/>
                  </a:clrFrom>
                  <a:clrTo>
                    <a:srgbClr val="92BFCC">
                      <a:alpha val="0"/>
                    </a:srgbClr>
                  </a:clrTo>
                </a:clrChange>
                <a:duotone>
                  <a:schemeClr val="bg2">
                    <a:shade val="45000"/>
                    <a:satMod val="135000"/>
                  </a:schemeClr>
                  <a:prstClr val="white"/>
                </a:duotone>
                <a:extLst>
                  <a:ext uri="{BEBA8EAE-BF5A-486C-A8C5-ECC9F3942E4B}">
                    <a14:imgProps xmlns:a14="http://schemas.microsoft.com/office/drawing/2010/main">
                      <a14:imgLayer r:embed="rId5">
                        <a14:imgEffect>
                          <a14:backgroundRemoval t="4348" b="100000" l="0" r="98093">
                            <a14:foregroundMark x1="65668" y1="17391" x2="65668" y2="17391"/>
                            <a14:foregroundMark x1="66213" y1="8696" x2="66213" y2="8696"/>
                            <a14:foregroundMark x1="21253" y1="15942" x2="21253" y2="15942"/>
                            <a14:foregroundMark x1="22343" y1="34783" x2="22343" y2="34783"/>
                            <a14:foregroundMark x1="25613" y1="27536" x2="25613" y2="27536"/>
                            <a14:foregroundMark x1="21253" y1="26087" x2="21253" y2="26087"/>
                            <a14:foregroundMark x1="19346" y1="27536" x2="19346" y2="27536"/>
                            <a14:foregroundMark x1="15804" y1="27536" x2="15804" y2="27536"/>
                            <a14:foregroundMark x1="10082" y1="26087" x2="10082" y2="26087"/>
                            <a14:foregroundMark x1="53951" y1="27536" x2="53951" y2="27536"/>
                            <a14:foregroundMark x1="73025" y1="26087" x2="73025" y2="26087"/>
                            <a14:foregroundMark x1="60218" y1="11594" x2="60218" y2="11594"/>
                            <a14:foregroundMark x1="22071" y1="92754" x2="22071" y2="92754"/>
                            <a14:foregroundMark x1="40872" y1="56522" x2="40872" y2="56522"/>
                            <a14:foregroundMark x1="42779" y1="55072" x2="42779" y2="55072"/>
                            <a14:foregroundMark x1="38147" y1="55072" x2="38147" y2="55072"/>
                            <a14:foregroundMark x1="35150" y1="55072" x2="35150" y2="55072"/>
                            <a14:foregroundMark x1="33243" y1="75362" x2="33243" y2="75362"/>
                            <a14:foregroundMark x1="41689" y1="46377" x2="41689" y2="46377"/>
                            <a14:foregroundMark x1="40054" y1="43478" x2="40054" y2="43478"/>
                            <a14:foregroundMark x1="41689" y1="42029" x2="41689" y2="42029"/>
                            <a14:foregroundMark x1="86376" y1="62319" x2="86376" y2="62319"/>
                            <a14:foregroundMark x1="87738" y1="55072" x2="87738" y2="55072"/>
                            <a14:foregroundMark x1="92643" y1="55072" x2="92643" y2="55072"/>
                            <a14:foregroundMark x1="80654" y1="55072" x2="80654" y2="55072"/>
                            <a14:foregroundMark x1="78747" y1="76812" x2="78747" y2="76812"/>
                            <a14:foregroundMark x1="79564" y1="69565" x2="79564" y2="69565"/>
                            <a14:foregroundMark x1="84469" y1="88406" x2="84469" y2="88406"/>
                            <a14:foregroundMark x1="94550" y1="78261" x2="94550" y2="78261"/>
                            <a14:foregroundMark x1="93460" y1="72464" x2="93460" y2="72464"/>
                            <a14:foregroundMark x1="85831" y1="49275" x2="85831" y2="49275"/>
                            <a14:foregroundMark x1="88556" y1="42029" x2="88556" y2="42029"/>
                            <a14:foregroundMark x1="85831" y1="43478" x2="85831" y2="43478"/>
                            <a14:foregroundMark x1="80109" y1="79710" x2="80109" y2="79710"/>
                            <a14:foregroundMark x1="42779" y1="42029" x2="42779" y2="42029"/>
                            <a14:foregroundMark x1="45232" y1="55072" x2="45232" y2="55072"/>
                            <a14:foregroundMark x1="15531" y1="11594" x2="15531" y2="11594"/>
                            <a14:foregroundMark x1="17439" y1="10145" x2="17439" y2="10145"/>
                            <a14:foregroundMark x1="62943" y1="8696" x2="62943" y2="8696"/>
                            <a14:foregroundMark x1="15804" y1="10145" x2="15804" y2="10145"/>
                            <a14:foregroundMark x1="39237" y1="98551" x2="39237" y2="98551"/>
                            <a14:foregroundMark x1="40599" y1="84058" x2="40599" y2="84058"/>
                            <a14:backgroundMark x1="35967" y1="72464" x2="35967" y2="72464"/>
                            <a14:backgroundMark x1="36240" y1="69565" x2="36240" y2="69565"/>
                            <a14:backgroundMark x1="46594" y1="71014" x2="46594" y2="71014"/>
                            <a14:backgroundMark x1="46049" y1="68116" x2="46049" y2="68116"/>
                            <a14:backgroundMark x1="41689" y1="86957" x2="41689" y2="86957"/>
                            <a14:backgroundMark x1="36785" y1="68116" x2="36785" y2="68116"/>
                            <a14:backgroundMark x1="18529" y1="72464" x2="18529" y2="72464"/>
                            <a14:backgroundMark x1="18256" y1="68116" x2="18256" y2="68116"/>
                            <a14:backgroundMark x1="25886" y1="46377" x2="25886" y2="46377"/>
                            <a14:backgroundMark x1="10627" y1="49275" x2="10627" y2="49275"/>
                            <a14:backgroundMark x1="11172" y1="46377" x2="11172" y2="46377"/>
                            <a14:backgroundMark x1="87193" y1="81159" x2="87193" y2="81159"/>
                            <a14:backgroundMark x1="87193" y1="85507" x2="87193" y2="85507"/>
                            <a14:backgroundMark x1="86921" y1="82609" x2="86921" y2="82609"/>
                            <a14:backgroundMark x1="92371" y1="71014" x2="92371" y2="71014"/>
                            <a14:backgroundMark x1="91826" y1="66667" x2="91826" y2="66667"/>
                            <a14:backgroundMark x1="91826" y1="69565" x2="91826" y2="69565"/>
                            <a14:backgroundMark x1="81744" y1="75362" x2="81744" y2="75362"/>
                            <a14:backgroundMark x1="81744" y1="72464" x2="81744" y2="72464"/>
                            <a14:backgroundMark x1="82016" y1="69565" x2="82016" y2="69565"/>
                            <a14:backgroundMark x1="82016" y1="68116" x2="82016" y2="68116"/>
                            <a14:backgroundMark x1="56403" y1="47826" x2="56403" y2="47826"/>
                            <a14:backgroundMark x1="41144" y1="82609" x2="41144" y2="82609"/>
                            <a14:backgroundMark x1="41144" y1="81159" x2="41144" y2="81159"/>
                          </a14:backgroundRemoval>
                        </a14:imgEffect>
                        <a14:imgEffect>
                          <a14:sharpenSoften amount="50000"/>
                        </a14:imgEffect>
                        <a14:imgEffect>
                          <a14:saturation sat="400000"/>
                        </a14:imgEffect>
                      </a14:imgLayer>
                    </a14:imgProps>
                  </a:ext>
                  <a:ext uri="{28A0092B-C50C-407E-A947-70E740481C1C}">
                    <a14:useLocalDpi xmlns:a14="http://schemas.microsoft.com/office/drawing/2010/main"/>
                  </a:ext>
                </a:extLst>
              </a:blip>
              <a:srcRect/>
              <a:stretch/>
            </p:blipFill>
            <p:spPr>
              <a:xfrm flipV="1">
                <a:off x="774462" y="4821101"/>
                <a:ext cx="1318426" cy="987922"/>
              </a:xfrm>
              <a:prstGeom prst="rect">
                <a:avLst/>
              </a:prstGeom>
            </p:spPr>
          </p:pic>
        </p:grpSp>
      </p:grpSp>
      <p:sp>
        <p:nvSpPr>
          <p:cNvPr id="3" name="TextBox 2"/>
          <p:cNvSpPr txBox="1"/>
          <p:nvPr/>
        </p:nvSpPr>
        <p:spPr>
          <a:xfrm>
            <a:off x="-2520935" y="2770782"/>
            <a:ext cx="1693452" cy="2585323"/>
          </a:xfrm>
          <a:prstGeom prst="rect">
            <a:avLst/>
          </a:prstGeom>
          <a:noFill/>
        </p:spPr>
        <p:txBody>
          <a:bodyPr wrap="square" rtlCol="0">
            <a:spAutoFit/>
          </a:bodyPr>
          <a:lstStyle/>
          <a:p>
            <a:r>
              <a:rPr lang="en-US" dirty="0"/>
              <a:t>Missing heritability</a:t>
            </a:r>
          </a:p>
          <a:p>
            <a:r>
              <a:rPr lang="en-US" dirty="0"/>
              <a:t>Small effect sizes</a:t>
            </a:r>
          </a:p>
          <a:p>
            <a:r>
              <a:rPr lang="en-US" dirty="0"/>
              <a:t>Quantifiable effect</a:t>
            </a:r>
          </a:p>
          <a:p>
            <a:r>
              <a:rPr lang="en-US" dirty="0"/>
              <a:t>Functional impact</a:t>
            </a:r>
          </a:p>
          <a:p>
            <a:endParaRPr lang="en-US" dirty="0"/>
          </a:p>
        </p:txBody>
      </p:sp>
      <p:sp>
        <p:nvSpPr>
          <p:cNvPr id="7" name="Rectangle 6"/>
          <p:cNvSpPr/>
          <p:nvPr/>
        </p:nvSpPr>
        <p:spPr>
          <a:xfrm>
            <a:off x="2043840" y="187867"/>
            <a:ext cx="8432758" cy="584775"/>
          </a:xfrm>
          <a:prstGeom prst="rect">
            <a:avLst/>
          </a:prstGeom>
        </p:spPr>
        <p:txBody>
          <a:bodyPr wrap="none">
            <a:spAutoFit/>
          </a:bodyPr>
          <a:lstStyle/>
          <a:p>
            <a:r>
              <a:rPr lang="en-US" sz="3200" b="1" dirty="0">
                <a:latin typeface="Helvetica"/>
                <a:cs typeface="Helvetica"/>
              </a:rPr>
              <a:t>GWAS: Genome Wide Association Studies</a:t>
            </a:r>
          </a:p>
        </p:txBody>
      </p:sp>
    </p:spTree>
    <p:extLst>
      <p:ext uri="{BB962C8B-B14F-4D97-AF65-F5344CB8AC3E}">
        <p14:creationId xmlns:p14="http://schemas.microsoft.com/office/powerpoint/2010/main" val="801214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2751719" y="6019247"/>
            <a:ext cx="1586243" cy="507831"/>
          </a:xfrm>
          <a:prstGeom prst="rect">
            <a:avLst/>
          </a:prstGeom>
          <a:noFill/>
        </p:spPr>
        <p:txBody>
          <a:bodyPr wrap="square" rtlCol="0">
            <a:spAutoFit/>
          </a:bodyPr>
          <a:lstStyle/>
          <a:p>
            <a:pPr algn="r"/>
            <a:r>
              <a:rPr lang="en-US" sz="900" i="1" dirty="0">
                <a:latin typeface="Helvetica"/>
                <a:cs typeface="Helvetica"/>
              </a:rPr>
              <a:t>Image: </a:t>
            </a:r>
            <a:r>
              <a:rPr lang="en-US" sz="900" i="1" dirty="0" err="1">
                <a:latin typeface="Helvetica"/>
                <a:cs typeface="Helvetica"/>
              </a:rPr>
              <a:t>www.sciencemuseum.org.uk</a:t>
            </a:r>
            <a:endParaRPr lang="en-US" sz="900" i="1" dirty="0">
              <a:latin typeface="Helvetica"/>
              <a:cs typeface="Helvetica"/>
            </a:endParaRPr>
          </a:p>
        </p:txBody>
      </p:sp>
      <p:sp>
        <p:nvSpPr>
          <p:cNvPr id="3" name="TextBox 2"/>
          <p:cNvSpPr txBox="1"/>
          <p:nvPr/>
        </p:nvSpPr>
        <p:spPr>
          <a:xfrm>
            <a:off x="-2520935" y="2770782"/>
            <a:ext cx="1693452" cy="2585323"/>
          </a:xfrm>
          <a:prstGeom prst="rect">
            <a:avLst/>
          </a:prstGeom>
          <a:noFill/>
        </p:spPr>
        <p:txBody>
          <a:bodyPr wrap="square" rtlCol="0">
            <a:spAutoFit/>
          </a:bodyPr>
          <a:lstStyle/>
          <a:p>
            <a:r>
              <a:rPr lang="en-US" dirty="0"/>
              <a:t>Missing heritability</a:t>
            </a:r>
          </a:p>
          <a:p>
            <a:r>
              <a:rPr lang="en-US" dirty="0"/>
              <a:t>Small effect sizes</a:t>
            </a:r>
          </a:p>
          <a:p>
            <a:r>
              <a:rPr lang="en-US" dirty="0"/>
              <a:t>Quantifiable effect</a:t>
            </a:r>
          </a:p>
          <a:p>
            <a:r>
              <a:rPr lang="en-US" dirty="0"/>
              <a:t>Functional impact</a:t>
            </a:r>
          </a:p>
          <a:p>
            <a:endParaRPr lang="en-US" dirty="0"/>
          </a:p>
        </p:txBody>
      </p:sp>
      <p:sp>
        <p:nvSpPr>
          <p:cNvPr id="7" name="Rectangle 6"/>
          <p:cNvSpPr/>
          <p:nvPr/>
        </p:nvSpPr>
        <p:spPr>
          <a:xfrm>
            <a:off x="2043840" y="187867"/>
            <a:ext cx="8432758" cy="584775"/>
          </a:xfrm>
          <a:prstGeom prst="rect">
            <a:avLst/>
          </a:prstGeom>
        </p:spPr>
        <p:txBody>
          <a:bodyPr wrap="none">
            <a:spAutoFit/>
          </a:bodyPr>
          <a:lstStyle/>
          <a:p>
            <a:r>
              <a:rPr lang="en-US" sz="3200" b="1" dirty="0">
                <a:latin typeface="Helvetica"/>
                <a:cs typeface="Helvetica"/>
              </a:rPr>
              <a:t>GWAS: Genome Wide Association Studies</a:t>
            </a:r>
          </a:p>
        </p:txBody>
      </p:sp>
      <p:pic>
        <p:nvPicPr>
          <p:cNvPr id="19" name="Picture 18" descr="gwas-latest.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25553" y="1032170"/>
            <a:ext cx="6382701" cy="5494908"/>
          </a:xfrm>
          <a:prstGeom prst="rect">
            <a:avLst/>
          </a:prstGeom>
        </p:spPr>
      </p:pic>
      <p:sp>
        <p:nvSpPr>
          <p:cNvPr id="2" name="TextBox 1">
            <a:extLst>
              <a:ext uri="{FF2B5EF4-FFF2-40B4-BE49-F238E27FC236}">
                <a16:creationId xmlns:a16="http://schemas.microsoft.com/office/drawing/2014/main" id="{47B6527C-71EB-2C44-89D1-EC1D0359988D}"/>
              </a:ext>
            </a:extLst>
          </p:cNvPr>
          <p:cNvSpPr txBox="1"/>
          <p:nvPr/>
        </p:nvSpPr>
        <p:spPr>
          <a:xfrm>
            <a:off x="8122293" y="1605576"/>
            <a:ext cx="3129288" cy="2246769"/>
          </a:xfrm>
          <a:prstGeom prst="rect">
            <a:avLst/>
          </a:prstGeom>
          <a:noFill/>
        </p:spPr>
        <p:txBody>
          <a:bodyPr wrap="square" rtlCol="0">
            <a:spAutoFit/>
          </a:bodyPr>
          <a:lstStyle/>
          <a:p>
            <a:pPr marL="285750" indent="-285750">
              <a:buFont typeface="Arial" panose="020B0604020202020204" pitchFamily="34" charset="0"/>
              <a:buChar char="•"/>
            </a:pPr>
            <a:r>
              <a:rPr lang="en-US" sz="2800" b="1" dirty="0"/>
              <a:t>Thousands of associations</a:t>
            </a:r>
          </a:p>
          <a:p>
            <a:pPr marL="285750" indent="-285750">
              <a:buFont typeface="Arial" panose="020B0604020202020204" pitchFamily="34" charset="0"/>
              <a:buChar char="•"/>
            </a:pPr>
            <a:r>
              <a:rPr lang="en-US" sz="2800" b="1" dirty="0"/>
              <a:t>Most SNPs lie in non-coding regions</a:t>
            </a:r>
          </a:p>
        </p:txBody>
      </p:sp>
    </p:spTree>
    <p:extLst>
      <p:ext uri="{BB962C8B-B14F-4D97-AF65-F5344CB8AC3E}">
        <p14:creationId xmlns:p14="http://schemas.microsoft.com/office/powerpoint/2010/main" val="1262706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344" y="135837"/>
            <a:ext cx="10892971" cy="913199"/>
          </a:xfrm>
          <a:prstGeom prst="rect">
            <a:avLst/>
          </a:prstGeom>
          <a:noFill/>
        </p:spPr>
        <p:txBody>
          <a:bodyPr wrap="square" rtlCol="0">
            <a:spAutoFit/>
          </a:bodyPr>
          <a:lstStyle/>
          <a:p>
            <a:pPr algn="ctr"/>
            <a:r>
              <a:rPr lang="en-US" sz="2667" b="1" dirty="0">
                <a:latin typeface="Arial"/>
                <a:cs typeface="Arial"/>
              </a:rPr>
              <a:t>Transcriptional enhancer elements are hotspots for SNPs that predispose to disease </a:t>
            </a:r>
          </a:p>
        </p:txBody>
      </p:sp>
      <p:pic>
        <p:nvPicPr>
          <p:cNvPr id="12" name="Picture 11" descr="Fig2_Corradin_Scacheri.pdf"/>
          <p:cNvPicPr>
            <a:picLocks noChangeAspect="1"/>
          </p:cNvPicPr>
          <p:nvPr/>
        </p:nvPicPr>
        <p:blipFill rotWithShape="1">
          <a:blip r:embed="rId3" cstate="email">
            <a:extLst>
              <a:ext uri="{28A0092B-C50C-407E-A947-70E740481C1C}">
                <a14:useLocalDpi xmlns:a14="http://schemas.microsoft.com/office/drawing/2010/main"/>
              </a:ext>
            </a:extLst>
          </a:blip>
          <a:srcRect l="-15" r="2305" b="21470"/>
          <a:stretch/>
        </p:blipFill>
        <p:spPr>
          <a:xfrm>
            <a:off x="2053850" y="1107367"/>
            <a:ext cx="7334237" cy="4514536"/>
          </a:xfrm>
          <a:prstGeom prst="rect">
            <a:avLst/>
          </a:prstGeom>
        </p:spPr>
      </p:pic>
      <p:sp>
        <p:nvSpPr>
          <p:cNvPr id="13" name="TextBox 12"/>
          <p:cNvSpPr txBox="1"/>
          <p:nvPr/>
        </p:nvSpPr>
        <p:spPr>
          <a:xfrm>
            <a:off x="9032253" y="5094825"/>
            <a:ext cx="2209063" cy="461665"/>
          </a:xfrm>
          <a:prstGeom prst="rect">
            <a:avLst/>
          </a:prstGeom>
          <a:noFill/>
        </p:spPr>
        <p:txBody>
          <a:bodyPr wrap="square" rtlCol="0">
            <a:spAutoFit/>
          </a:bodyPr>
          <a:lstStyle/>
          <a:p>
            <a:pPr algn="r"/>
            <a:r>
              <a:rPr lang="en-US" sz="1200" i="1" dirty="0">
                <a:latin typeface="Helvetica"/>
                <a:cs typeface="Helvetica"/>
              </a:rPr>
              <a:t>Corradin and </a:t>
            </a:r>
            <a:r>
              <a:rPr lang="en-US" sz="1200" i="1" dirty="0" err="1">
                <a:latin typeface="Helvetica"/>
                <a:cs typeface="Helvetica"/>
              </a:rPr>
              <a:t>Scacheri</a:t>
            </a:r>
            <a:r>
              <a:rPr lang="en-US" sz="1200" i="1" dirty="0">
                <a:latin typeface="Helvetica"/>
                <a:cs typeface="Helvetica"/>
              </a:rPr>
              <a:t> Genome Medicine 2014</a:t>
            </a:r>
          </a:p>
        </p:txBody>
      </p:sp>
      <p:sp>
        <p:nvSpPr>
          <p:cNvPr id="16" name="TextBox 15"/>
          <p:cNvSpPr txBox="1"/>
          <p:nvPr/>
        </p:nvSpPr>
        <p:spPr>
          <a:xfrm>
            <a:off x="12417964" y="3747198"/>
            <a:ext cx="2137728" cy="2031325"/>
          </a:xfrm>
          <a:prstGeom prst="rect">
            <a:avLst/>
          </a:prstGeom>
          <a:noFill/>
        </p:spPr>
        <p:txBody>
          <a:bodyPr wrap="square" rtlCol="0">
            <a:spAutoFit/>
          </a:bodyPr>
          <a:lstStyle/>
          <a:p>
            <a:r>
              <a:rPr lang="en-US" dirty="0"/>
              <a:t>Partitioning heritability: Determine the phenotypic variance that is explained by a subset of genetic variants .</a:t>
            </a:r>
          </a:p>
        </p:txBody>
      </p:sp>
      <p:grpSp>
        <p:nvGrpSpPr>
          <p:cNvPr id="22" name="Group 21"/>
          <p:cNvGrpSpPr/>
          <p:nvPr/>
        </p:nvGrpSpPr>
        <p:grpSpPr>
          <a:xfrm>
            <a:off x="625232" y="5748809"/>
            <a:ext cx="10535139" cy="1122367"/>
            <a:chOff x="824210" y="5868329"/>
            <a:chExt cx="7593540" cy="1122368"/>
          </a:xfrm>
        </p:grpSpPr>
        <p:sp>
          <p:nvSpPr>
            <p:cNvPr id="19" name="TextBox 18"/>
            <p:cNvSpPr txBox="1"/>
            <p:nvPr/>
          </p:nvSpPr>
          <p:spPr>
            <a:xfrm>
              <a:off x="824210" y="5868329"/>
              <a:ext cx="7593540" cy="913200"/>
            </a:xfrm>
            <a:prstGeom prst="rect">
              <a:avLst/>
            </a:prstGeom>
            <a:solidFill>
              <a:schemeClr val="tx1"/>
            </a:solidFill>
            <a:scene3d>
              <a:camera prst="orthographicFront"/>
              <a:lightRig rig="threePt" dir="t"/>
            </a:scene3d>
            <a:sp3d>
              <a:bevelT/>
            </a:sp3d>
          </p:spPr>
          <p:txBody>
            <a:bodyPr wrap="square" rtlCol="0">
              <a:spAutoFit/>
            </a:bodyPr>
            <a:lstStyle/>
            <a:p>
              <a:pPr algn="ctr"/>
              <a:r>
                <a:rPr lang="en-US" sz="2667" b="1" dirty="0">
                  <a:solidFill>
                    <a:schemeClr val="bg1"/>
                  </a:solidFill>
                  <a:latin typeface="Helvetica"/>
                  <a:cs typeface="Helvetica"/>
                </a:rPr>
                <a:t>Of the known heritability estimates from GWAS, variants in regulatory elements are estimated to account for 79%.</a:t>
              </a:r>
            </a:p>
          </p:txBody>
        </p:sp>
        <p:sp>
          <p:nvSpPr>
            <p:cNvPr id="21" name="TextBox 20"/>
            <p:cNvSpPr txBox="1"/>
            <p:nvPr/>
          </p:nvSpPr>
          <p:spPr>
            <a:xfrm>
              <a:off x="5473513" y="6734152"/>
              <a:ext cx="2944237" cy="256545"/>
            </a:xfrm>
            <a:prstGeom prst="rect">
              <a:avLst/>
            </a:prstGeom>
            <a:noFill/>
          </p:spPr>
          <p:txBody>
            <a:bodyPr wrap="square" rtlCol="0">
              <a:spAutoFit/>
            </a:bodyPr>
            <a:lstStyle/>
            <a:p>
              <a:pPr algn="r"/>
              <a:r>
                <a:rPr lang="en-US" sz="1067" i="1" dirty="0" err="1">
                  <a:latin typeface="Helvetica"/>
                  <a:cs typeface="Helvetica"/>
                </a:rPr>
                <a:t>Gusev</a:t>
              </a:r>
              <a:r>
                <a:rPr lang="en-US" sz="1067" i="1" dirty="0">
                  <a:latin typeface="Helvetica"/>
                  <a:cs typeface="Helvetica"/>
                </a:rPr>
                <a:t> et al. AJHG 2014</a:t>
              </a:r>
            </a:p>
          </p:txBody>
        </p:sp>
      </p:grpSp>
    </p:spTree>
    <p:extLst>
      <p:ext uri="{BB962C8B-B14F-4D97-AF65-F5344CB8AC3E}">
        <p14:creationId xmlns:p14="http://schemas.microsoft.com/office/powerpoint/2010/main" val="2246244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4">
            <a:extLst>
              <a:ext uri="{FF2B5EF4-FFF2-40B4-BE49-F238E27FC236}">
                <a16:creationId xmlns:a16="http://schemas.microsoft.com/office/drawing/2014/main" id="{FE85F763-6B93-904A-A4DC-328E8AD478D9}"/>
              </a:ext>
            </a:extLst>
          </p:cNvPr>
          <p:cNvSpPr txBox="1">
            <a:spLocks noChangeArrowheads="1"/>
          </p:cNvSpPr>
          <p:nvPr/>
        </p:nvSpPr>
        <p:spPr bwMode="auto">
          <a:xfrm>
            <a:off x="4351495" y="6673334"/>
            <a:ext cx="84529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l" defTabSz="828675" eaLnBrk="0" hangingPunct="0">
              <a:spcBef>
                <a:spcPct val="20000"/>
              </a:spcBef>
              <a:buChar char="•"/>
              <a:tabLst>
                <a:tab pos="657225" algn="l"/>
                <a:tab pos="1312863" algn="l"/>
                <a:tab pos="1970088" algn="l"/>
                <a:tab pos="2627313" algn="l"/>
                <a:tab pos="3282950" algn="l"/>
                <a:tab pos="3940175" algn="l"/>
                <a:tab pos="4595813" algn="l"/>
                <a:tab pos="5253038" algn="l"/>
                <a:tab pos="5910263" algn="l"/>
              </a:tabLst>
              <a:defRPr sz="3200">
                <a:solidFill>
                  <a:schemeClr val="tx1"/>
                </a:solidFill>
                <a:latin typeface="Arial" panose="020B0604020202020204" pitchFamily="34" charset="0"/>
              </a:defRPr>
            </a:lvl1pPr>
            <a:lvl2pPr marL="742950" indent="-285750" algn="l" defTabSz="828675" eaLnBrk="0" hangingPunct="0">
              <a:spcBef>
                <a:spcPct val="20000"/>
              </a:spcBef>
              <a:buChar char="–"/>
              <a:tabLst>
                <a:tab pos="657225" algn="l"/>
                <a:tab pos="1312863" algn="l"/>
                <a:tab pos="1970088" algn="l"/>
                <a:tab pos="2627313" algn="l"/>
                <a:tab pos="3282950" algn="l"/>
                <a:tab pos="3940175" algn="l"/>
                <a:tab pos="4595813" algn="l"/>
                <a:tab pos="5253038" algn="l"/>
                <a:tab pos="5910263" algn="l"/>
              </a:tabLst>
              <a:defRPr sz="2800">
                <a:solidFill>
                  <a:schemeClr val="tx1"/>
                </a:solidFill>
                <a:latin typeface="Arial" panose="020B0604020202020204" pitchFamily="34" charset="0"/>
              </a:defRPr>
            </a:lvl2pPr>
            <a:lvl3pPr marL="1143000" indent="-228600" algn="l" defTabSz="828675" eaLnBrk="0" hangingPunct="0">
              <a:spcBef>
                <a:spcPct val="20000"/>
              </a:spcBef>
              <a:buChar char="•"/>
              <a:tabLst>
                <a:tab pos="657225" algn="l"/>
                <a:tab pos="1312863" algn="l"/>
                <a:tab pos="1970088" algn="l"/>
                <a:tab pos="2627313" algn="l"/>
                <a:tab pos="3282950" algn="l"/>
                <a:tab pos="3940175" algn="l"/>
                <a:tab pos="4595813" algn="l"/>
                <a:tab pos="5253038" algn="l"/>
                <a:tab pos="5910263" algn="l"/>
              </a:tabLst>
              <a:defRPr sz="2400">
                <a:solidFill>
                  <a:schemeClr val="tx1"/>
                </a:solidFill>
                <a:latin typeface="Arial" panose="020B0604020202020204" pitchFamily="34" charset="0"/>
              </a:defRPr>
            </a:lvl3pPr>
            <a:lvl4pPr marL="1600200" indent="-228600" algn="l" defTabSz="828675" eaLnBrk="0" hangingPunct="0">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panose="020B0604020202020204" pitchFamily="34" charset="0"/>
              </a:defRPr>
            </a:lvl4pPr>
            <a:lvl5pPr marL="2057400" indent="-228600" algn="l" defTabSz="828675" eaLnBrk="0" hangingPunct="0">
              <a:spcBef>
                <a:spcPct val="20000"/>
              </a:spcBef>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panose="020B0604020202020204" pitchFamily="34" charset="0"/>
              </a:defRPr>
            </a:lvl5pPr>
            <a:lvl6pPr marL="25146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panose="020B0604020202020204" pitchFamily="34" charset="0"/>
              </a:defRPr>
            </a:lvl6pPr>
            <a:lvl7pPr marL="29718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panose="020B0604020202020204" pitchFamily="34" charset="0"/>
              </a:defRPr>
            </a:lvl7pPr>
            <a:lvl8pPr marL="34290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panose="020B0604020202020204" pitchFamily="34" charset="0"/>
              </a:defRPr>
            </a:lvl8pPr>
            <a:lvl9pPr marL="3886200" indent="-228600" defTabSz="828675" eaLnBrk="0" fontAlgn="base" hangingPunct="0">
              <a:spcBef>
                <a:spcPct val="20000"/>
              </a:spcBef>
              <a:spcAft>
                <a:spcPct val="0"/>
              </a:spcAft>
              <a:buChar char="»"/>
              <a:tabLst>
                <a:tab pos="657225" algn="l"/>
                <a:tab pos="1312863" algn="l"/>
                <a:tab pos="1970088" algn="l"/>
                <a:tab pos="2627313" algn="l"/>
                <a:tab pos="3282950" algn="l"/>
                <a:tab pos="3940175" algn="l"/>
                <a:tab pos="4595813" algn="l"/>
                <a:tab pos="5253038" algn="l"/>
                <a:tab pos="5910263" algn="l"/>
              </a:tabLst>
              <a:defRPr sz="2000">
                <a:solidFill>
                  <a:schemeClr val="tx1"/>
                </a:solidFill>
                <a:latin typeface="Arial" panose="020B0604020202020204" pitchFamily="34" charset="0"/>
              </a:defRPr>
            </a:lvl9pPr>
          </a:lstStyle>
          <a:p>
            <a:pPr algn="ctr" eaLnBrk="1" hangingPunct="1">
              <a:spcBef>
                <a:spcPct val="0"/>
              </a:spcBef>
              <a:buFontTx/>
              <a:buNone/>
            </a:pPr>
            <a:r>
              <a:rPr lang="en-GB" altLang="en-US" sz="1200" dirty="0"/>
              <a:t>Roadmap Epigenomics </a:t>
            </a:r>
            <a:r>
              <a:rPr lang="en-US" altLang="zh-CN" sz="1200" dirty="0">
                <a:ea typeface="宋体" panose="02010600030101010101" pitchFamily="2" charset="-122"/>
              </a:rPr>
              <a:t>Consortium</a:t>
            </a:r>
            <a:r>
              <a:rPr lang="en-GB" altLang="zh-CN" sz="1200" dirty="0">
                <a:ea typeface="宋体" panose="02010600030101010101" pitchFamily="2" charset="-122"/>
              </a:rPr>
              <a:t> </a:t>
            </a:r>
            <a:r>
              <a:rPr lang="en-GB" altLang="zh-CN" sz="1200" i="1" dirty="0">
                <a:ea typeface="宋体" panose="02010600030101010101" pitchFamily="2" charset="-122"/>
              </a:rPr>
              <a:t>et al. Nature </a:t>
            </a:r>
            <a:r>
              <a:rPr lang="en-GB" altLang="zh-CN" sz="1200" b="1" dirty="0">
                <a:ea typeface="宋体" panose="02010600030101010101" pitchFamily="2" charset="-122"/>
              </a:rPr>
              <a:t>518</a:t>
            </a:r>
            <a:r>
              <a:rPr lang="en-GB" altLang="zh-CN" sz="1200" dirty="0">
                <a:ea typeface="宋体" panose="02010600030101010101" pitchFamily="2" charset="-122"/>
              </a:rPr>
              <a:t>, 317-330 (2015) </a:t>
            </a:r>
            <a:r>
              <a:rPr lang="en-US" altLang="zh-CN" sz="1200" dirty="0">
                <a:ea typeface="宋体" panose="02010600030101010101" pitchFamily="2" charset="-122"/>
              </a:rPr>
              <a:t>doi:10.1038/nature14248</a:t>
            </a:r>
            <a:endParaRPr lang="en-GB" altLang="zh-CN" sz="1200" dirty="0">
              <a:ea typeface="宋体" panose="02010600030101010101" pitchFamily="2" charset="-122"/>
            </a:endParaRPr>
          </a:p>
        </p:txBody>
      </p:sp>
      <p:sp>
        <p:nvSpPr>
          <p:cNvPr id="2051" name="Text Box 8">
            <a:extLst>
              <a:ext uri="{FF2B5EF4-FFF2-40B4-BE49-F238E27FC236}">
                <a16:creationId xmlns:a16="http://schemas.microsoft.com/office/drawing/2014/main" id="{F586AE10-B6FF-544D-8825-EAAB82061684}"/>
              </a:ext>
            </a:extLst>
          </p:cNvPr>
          <p:cNvSpPr txBox="1">
            <a:spLocks noChangeArrowheads="1"/>
          </p:cNvSpPr>
          <p:nvPr/>
        </p:nvSpPr>
        <p:spPr bwMode="auto">
          <a:xfrm>
            <a:off x="534417" y="285087"/>
            <a:ext cx="106221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chorCtr="1">
            <a:spAutoFit/>
          </a:bodyPr>
          <a:lstStyle>
            <a:lvl1pPr algn="l" eaLnBrk="0" hangingPunct="0">
              <a:spcBef>
                <a:spcPct val="20000"/>
              </a:spcBef>
              <a:buChar char="•"/>
              <a:defRPr sz="3200">
                <a:solidFill>
                  <a:schemeClr val="tx1"/>
                </a:solidFill>
                <a:latin typeface="Arial" panose="020B0604020202020204" pitchFamily="34" charset="0"/>
              </a:defRPr>
            </a:lvl1pPr>
            <a:lvl2pPr marL="742950" indent="-285750" algn="l" eaLnBrk="0" hangingPunct="0">
              <a:spcBef>
                <a:spcPct val="20000"/>
              </a:spcBef>
              <a:buChar char="–"/>
              <a:defRPr sz="2800">
                <a:solidFill>
                  <a:schemeClr val="tx1"/>
                </a:solidFill>
                <a:latin typeface="Arial" panose="020B0604020202020204" pitchFamily="34" charset="0"/>
              </a:defRPr>
            </a:lvl2pPr>
            <a:lvl3pPr marL="1143000" indent="-228600" algn="l" eaLnBrk="0" hangingPunct="0">
              <a:spcBef>
                <a:spcPct val="20000"/>
              </a:spcBef>
              <a:buChar char="•"/>
              <a:defRPr sz="24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dirty="0">
                <a:ea typeface="宋体" panose="02010600030101010101" pitchFamily="2" charset="-122"/>
              </a:rPr>
              <a:t>Epigenomic enrichments of genetic variants associated with diverse traits.</a:t>
            </a:r>
          </a:p>
        </p:txBody>
      </p:sp>
      <p:pic>
        <p:nvPicPr>
          <p:cNvPr id="2053" name="Picture 14" descr="C:\Documents and Settings\Administrator\Desktop\NTU14248\web fig\nature14248-f9.jpg">
            <a:extLst>
              <a:ext uri="{FF2B5EF4-FFF2-40B4-BE49-F238E27FC236}">
                <a16:creationId xmlns:a16="http://schemas.microsoft.com/office/drawing/2014/main" id="{073E32FB-EA5A-4F43-956F-F5D2DC02B17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70967" y="901240"/>
            <a:ext cx="6836059" cy="53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1375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8D4D-1D5A-444B-AE83-64E022E844ED}"/>
              </a:ext>
            </a:extLst>
          </p:cNvPr>
          <p:cNvSpPr>
            <a:spLocks noGrp="1"/>
          </p:cNvSpPr>
          <p:nvPr>
            <p:ph type="title"/>
          </p:nvPr>
        </p:nvSpPr>
        <p:spPr>
          <a:xfrm>
            <a:off x="583365" y="2459923"/>
            <a:ext cx="3974235" cy="1143000"/>
          </a:xfrm>
        </p:spPr>
        <p:txBody>
          <a:bodyPr>
            <a:normAutofit/>
          </a:bodyPr>
          <a:lstStyle/>
          <a:p>
            <a:r>
              <a:rPr lang="en-US" dirty="0"/>
              <a:t>The Epigenome</a:t>
            </a:r>
          </a:p>
        </p:txBody>
      </p:sp>
      <p:pic>
        <p:nvPicPr>
          <p:cNvPr id="5" name="Picture 4">
            <a:extLst>
              <a:ext uri="{FF2B5EF4-FFF2-40B4-BE49-F238E27FC236}">
                <a16:creationId xmlns:a16="http://schemas.microsoft.com/office/drawing/2014/main" id="{D65AD306-9150-C643-B195-8F0920FFF6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74400" y="335871"/>
            <a:ext cx="4622097" cy="6323031"/>
          </a:xfrm>
          <a:prstGeom prst="rect">
            <a:avLst/>
          </a:prstGeom>
        </p:spPr>
      </p:pic>
    </p:spTree>
    <p:extLst>
      <p:ext uri="{BB962C8B-B14F-4D97-AF65-F5344CB8AC3E}">
        <p14:creationId xmlns:p14="http://schemas.microsoft.com/office/powerpoint/2010/main" val="3767650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77971" y="302559"/>
            <a:ext cx="11260611" cy="584775"/>
          </a:xfrm>
          <a:prstGeom prst="rect">
            <a:avLst/>
          </a:prstGeom>
          <a:noFill/>
        </p:spPr>
        <p:txBody>
          <a:bodyPr wrap="square" rtlCol="0">
            <a:spAutoFit/>
          </a:bodyPr>
          <a:lstStyle/>
          <a:p>
            <a:pPr algn="ctr"/>
            <a:r>
              <a:rPr lang="en-US" sz="3200" b="1" dirty="0">
                <a:latin typeface="Arial"/>
                <a:cs typeface="Arial"/>
              </a:rPr>
              <a:t>GWAS risk SNPs often lie in enhancer clusters</a:t>
            </a:r>
          </a:p>
        </p:txBody>
      </p:sp>
      <p:sp>
        <p:nvSpPr>
          <p:cNvPr id="3" name="TextBox 2"/>
          <p:cNvSpPr txBox="1"/>
          <p:nvPr/>
        </p:nvSpPr>
        <p:spPr>
          <a:xfrm>
            <a:off x="577970" y="3073063"/>
            <a:ext cx="1961321" cy="256545"/>
          </a:xfrm>
          <a:prstGeom prst="rect">
            <a:avLst/>
          </a:prstGeom>
          <a:noFill/>
        </p:spPr>
        <p:txBody>
          <a:bodyPr wrap="square" rtlCol="0">
            <a:spAutoFit/>
          </a:bodyPr>
          <a:lstStyle/>
          <a:p>
            <a:r>
              <a:rPr lang="en-US" sz="1067"/>
              <a:t>(B-lymphoblast cells)</a:t>
            </a:r>
          </a:p>
        </p:txBody>
      </p:sp>
      <p:sp>
        <p:nvSpPr>
          <p:cNvPr id="16" name="TextBox 15"/>
          <p:cNvSpPr txBox="1"/>
          <p:nvPr/>
        </p:nvSpPr>
        <p:spPr>
          <a:xfrm>
            <a:off x="8149333" y="5606375"/>
            <a:ext cx="4042667" cy="1221168"/>
          </a:xfrm>
          <a:prstGeom prst="rect">
            <a:avLst/>
          </a:prstGeom>
          <a:noFill/>
        </p:spPr>
        <p:txBody>
          <a:bodyPr wrap="square" rtlCol="0">
            <a:spAutoFit/>
          </a:bodyPr>
          <a:lstStyle/>
          <a:p>
            <a:pPr algn="r"/>
            <a:r>
              <a:rPr lang="en-US" sz="1467" i="1" dirty="0">
                <a:latin typeface="Helvetica"/>
                <a:cs typeface="Helvetica"/>
              </a:rPr>
              <a:t> </a:t>
            </a:r>
            <a:r>
              <a:rPr lang="en-US" sz="1467" i="1" dirty="0" err="1">
                <a:latin typeface="Helvetica"/>
                <a:cs typeface="Helvetica"/>
              </a:rPr>
              <a:t>Hnisz</a:t>
            </a:r>
            <a:r>
              <a:rPr lang="en-US" sz="1467" i="1" dirty="0">
                <a:latin typeface="Helvetica"/>
                <a:cs typeface="Helvetica"/>
              </a:rPr>
              <a:t> et al, Cell 2013</a:t>
            </a:r>
          </a:p>
          <a:p>
            <a:pPr algn="r"/>
            <a:r>
              <a:rPr lang="en-US" sz="1467" i="1" dirty="0">
                <a:latin typeface="Helvetica"/>
                <a:cs typeface="Helvetica"/>
              </a:rPr>
              <a:t>Parker, </a:t>
            </a:r>
            <a:r>
              <a:rPr lang="en-US" sz="1467" i="1" dirty="0" err="1">
                <a:latin typeface="Helvetica"/>
                <a:cs typeface="Helvetica"/>
              </a:rPr>
              <a:t>Stitzel</a:t>
            </a:r>
            <a:r>
              <a:rPr lang="en-US" sz="1467" i="1" dirty="0">
                <a:latin typeface="Helvetica"/>
                <a:cs typeface="Helvetica"/>
              </a:rPr>
              <a:t> et al, PNAS 2013</a:t>
            </a:r>
          </a:p>
          <a:p>
            <a:pPr algn="r"/>
            <a:r>
              <a:rPr lang="en-US" sz="1467" i="1" dirty="0" err="1">
                <a:latin typeface="Helvetica"/>
                <a:cs typeface="Helvetica"/>
              </a:rPr>
              <a:t>Corradin</a:t>
            </a:r>
            <a:r>
              <a:rPr lang="en-US" sz="1467" i="1" dirty="0">
                <a:latin typeface="Helvetica"/>
                <a:cs typeface="Helvetica"/>
              </a:rPr>
              <a:t> et al. Genome Res 2014</a:t>
            </a:r>
          </a:p>
          <a:p>
            <a:pPr algn="r"/>
            <a:r>
              <a:rPr lang="en-US" sz="1467" i="1" dirty="0" err="1">
                <a:latin typeface="Helvetica"/>
                <a:cs typeface="Helvetica"/>
              </a:rPr>
              <a:t>Pasquali</a:t>
            </a:r>
            <a:r>
              <a:rPr lang="en-US" sz="1467" i="1" dirty="0">
                <a:latin typeface="Helvetica"/>
                <a:cs typeface="Helvetica"/>
              </a:rPr>
              <a:t> et al, Nat. Gen 2014  </a:t>
            </a:r>
          </a:p>
          <a:p>
            <a:pPr algn="r"/>
            <a:endParaRPr lang="en-US" sz="1467" i="1" dirty="0">
              <a:latin typeface="Helvetica"/>
              <a:cs typeface="Helvetica"/>
            </a:endParaRPr>
          </a:p>
        </p:txBody>
      </p:sp>
      <p:grpSp>
        <p:nvGrpSpPr>
          <p:cNvPr id="17" name="Group 16"/>
          <p:cNvGrpSpPr/>
          <p:nvPr/>
        </p:nvGrpSpPr>
        <p:grpSpPr>
          <a:xfrm>
            <a:off x="7637288" y="1233174"/>
            <a:ext cx="4309045" cy="3594127"/>
            <a:chOff x="5433135" y="924880"/>
            <a:chExt cx="3231784" cy="2695595"/>
          </a:xfrm>
        </p:grpSpPr>
        <p:pic>
          <p:nvPicPr>
            <p:cNvPr id="11" name="Picture 10" descr="PreSTIGE_GR_rev1_Fig1.ai"/>
            <p:cNvPicPr>
              <a:picLocks noChangeAspect="1"/>
            </p:cNvPicPr>
            <p:nvPr/>
          </p:nvPicPr>
          <p:blipFill rotWithShape="1">
            <a:blip r:embed="rId3" cstate="email">
              <a:extLst>
                <a:ext uri="{28A0092B-C50C-407E-A947-70E740481C1C}">
                  <a14:useLocalDpi xmlns:a14="http://schemas.microsoft.com/office/drawing/2010/main"/>
                </a:ext>
              </a:extLst>
            </a:blip>
            <a:srcRect t="81495" r="72726"/>
            <a:stretch/>
          </p:blipFill>
          <p:spPr>
            <a:xfrm>
              <a:off x="5433135" y="924880"/>
              <a:ext cx="2953140" cy="2695595"/>
            </a:xfrm>
            <a:prstGeom prst="rect">
              <a:avLst/>
            </a:prstGeom>
          </p:spPr>
        </p:pic>
        <p:sp>
          <p:nvSpPr>
            <p:cNvPr id="9" name="TextBox 8"/>
            <p:cNvSpPr txBox="1"/>
            <p:nvPr/>
          </p:nvSpPr>
          <p:spPr>
            <a:xfrm>
              <a:off x="6351815" y="952095"/>
              <a:ext cx="1181510" cy="376930"/>
            </a:xfrm>
            <a:prstGeom prst="rect">
              <a:avLst/>
            </a:prstGeom>
            <a:solidFill>
              <a:schemeClr val="bg1"/>
            </a:solidFill>
          </p:spPr>
          <p:txBody>
            <a:bodyPr wrap="square" rtlCol="0">
              <a:spAutoFit/>
            </a:bodyPr>
            <a:lstStyle/>
            <a:p>
              <a:r>
                <a:rPr lang="en-US" sz="1333" dirty="0"/>
                <a:t>Enhancer clusters</a:t>
              </a:r>
            </a:p>
            <a:p>
              <a:r>
                <a:rPr lang="en-US" sz="1333" dirty="0"/>
                <a:t>Single enhancers</a:t>
              </a:r>
            </a:p>
          </p:txBody>
        </p:sp>
        <p:sp>
          <p:nvSpPr>
            <p:cNvPr id="12" name="Rectangle 11"/>
            <p:cNvSpPr/>
            <p:nvPr/>
          </p:nvSpPr>
          <p:spPr>
            <a:xfrm>
              <a:off x="7456605" y="992982"/>
              <a:ext cx="1208314" cy="3183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4" name="Picture 13" descr="forposter2.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80" y="1000186"/>
            <a:ext cx="7753440" cy="5991295"/>
          </a:xfrm>
          <a:prstGeom prst="rect">
            <a:avLst/>
          </a:prstGeom>
        </p:spPr>
      </p:pic>
    </p:spTree>
    <p:extLst>
      <p:ext uri="{BB962C8B-B14F-4D97-AF65-F5344CB8AC3E}">
        <p14:creationId xmlns:p14="http://schemas.microsoft.com/office/powerpoint/2010/main" val="1173491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086" y="73000"/>
            <a:ext cx="11346869" cy="1325563"/>
          </a:xfrm>
        </p:spPr>
        <p:txBody>
          <a:bodyPr>
            <a:noAutofit/>
          </a:bodyPr>
          <a:lstStyle/>
          <a:p>
            <a:pPr algn="ctr"/>
            <a:r>
              <a:rPr lang="en-US" sz="2800" b="1" dirty="0">
                <a:latin typeface="Arial" charset="0"/>
                <a:ea typeface="Arial" charset="0"/>
                <a:cs typeface="Arial" charset="0"/>
              </a:rPr>
              <a:t>Constituents of enhancer clusters collude to regulate genes</a:t>
            </a:r>
          </a:p>
        </p:txBody>
      </p:sp>
      <p:grpSp>
        <p:nvGrpSpPr>
          <p:cNvPr id="15" name="Group 14">
            <a:extLst>
              <a:ext uri="{FF2B5EF4-FFF2-40B4-BE49-F238E27FC236}">
                <a16:creationId xmlns:a16="http://schemas.microsoft.com/office/drawing/2014/main" id="{E0A10FF4-21CA-7944-9D44-77F29907D907}"/>
              </a:ext>
            </a:extLst>
          </p:cNvPr>
          <p:cNvGrpSpPr/>
          <p:nvPr/>
        </p:nvGrpSpPr>
        <p:grpSpPr>
          <a:xfrm>
            <a:off x="870932" y="1487773"/>
            <a:ext cx="5907713" cy="5205621"/>
            <a:chOff x="3353165" y="2048061"/>
            <a:chExt cx="4975499" cy="4384194"/>
          </a:xfrm>
        </p:grpSpPr>
        <p:grpSp>
          <p:nvGrpSpPr>
            <p:cNvPr id="4" name="Group 3">
              <a:extLst>
                <a:ext uri="{FF2B5EF4-FFF2-40B4-BE49-F238E27FC236}">
                  <a16:creationId xmlns:a16="http://schemas.microsoft.com/office/drawing/2014/main" id="{2485E8B7-FE4F-E24B-A277-800FA14C5DDE}"/>
                </a:ext>
              </a:extLst>
            </p:cNvPr>
            <p:cNvGrpSpPr/>
            <p:nvPr/>
          </p:nvGrpSpPr>
          <p:grpSpPr>
            <a:xfrm>
              <a:off x="3353165" y="2082181"/>
              <a:ext cx="4975499" cy="4350074"/>
              <a:chOff x="3353165" y="2082181"/>
              <a:chExt cx="4975499" cy="4350074"/>
            </a:xfrm>
          </p:grpSpPr>
          <p:grpSp>
            <p:nvGrpSpPr>
              <p:cNvPr id="10" name="Group 9"/>
              <p:cNvGrpSpPr/>
              <p:nvPr/>
            </p:nvGrpSpPr>
            <p:grpSpPr>
              <a:xfrm>
                <a:off x="3353165" y="2645984"/>
                <a:ext cx="4975499" cy="3786271"/>
                <a:chOff x="159168" y="1306268"/>
                <a:chExt cx="5531315" cy="5700226"/>
              </a:xfrm>
            </p:grpSpPr>
            <p:pic>
              <p:nvPicPr>
                <p:cNvPr id="11" name="Picture 10" descr="forposter2.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9168" y="1306268"/>
                  <a:ext cx="5531315" cy="5698931"/>
                </a:xfrm>
                <a:prstGeom prst="rect">
                  <a:avLst/>
                </a:prstGeom>
              </p:spPr>
            </p:pic>
            <p:grpSp>
              <p:nvGrpSpPr>
                <p:cNvPr id="12" name="Group 11"/>
                <p:cNvGrpSpPr/>
                <p:nvPr/>
              </p:nvGrpSpPr>
              <p:grpSpPr>
                <a:xfrm>
                  <a:off x="159168" y="3101773"/>
                  <a:ext cx="5531315" cy="3904721"/>
                  <a:chOff x="-188448" y="3762482"/>
                  <a:chExt cx="6954724" cy="3682161"/>
                </a:xfrm>
              </p:grpSpPr>
              <p:pic>
                <p:nvPicPr>
                  <p:cNvPr id="13" name="Picture 12" descr="forposter2.pdf"/>
                  <p:cNvPicPr>
                    <a:picLocks noChangeAspect="1"/>
                  </p:cNvPicPr>
                  <p:nvPr/>
                </p:nvPicPr>
                <p:blipFill rotWithShape="1">
                  <a:blip r:embed="rId3" cstate="email">
                    <a:extLst>
                      <a:ext uri="{28A0092B-C50C-407E-A947-70E740481C1C}">
                        <a14:useLocalDpi xmlns:a14="http://schemas.microsoft.com/office/drawing/2010/main"/>
                      </a:ext>
                    </a:extLst>
                  </a:blip>
                  <a:srcRect t="33611"/>
                  <a:stretch/>
                </p:blipFill>
                <p:spPr>
                  <a:xfrm>
                    <a:off x="-188448" y="3876862"/>
                    <a:ext cx="6954724" cy="3567781"/>
                  </a:xfrm>
                  <a:prstGeom prst="rect">
                    <a:avLst/>
                  </a:prstGeom>
                </p:spPr>
              </p:pic>
              <p:sp>
                <p:nvSpPr>
                  <p:cNvPr id="14" name="Rectangle 13"/>
                  <p:cNvSpPr/>
                  <p:nvPr/>
                </p:nvSpPr>
                <p:spPr>
                  <a:xfrm>
                    <a:off x="0" y="3762482"/>
                    <a:ext cx="3800719" cy="246409"/>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6" name="Curved Down Arrow 15"/>
              <p:cNvSpPr/>
              <p:nvPr/>
            </p:nvSpPr>
            <p:spPr>
              <a:xfrm>
                <a:off x="4451348" y="2082181"/>
                <a:ext cx="3115375" cy="5107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grpSp>
        <p:sp>
          <p:nvSpPr>
            <p:cNvPr id="19" name="Curved Down Arrow 18"/>
            <p:cNvSpPr/>
            <p:nvPr/>
          </p:nvSpPr>
          <p:spPr>
            <a:xfrm>
              <a:off x="5148034" y="2070808"/>
              <a:ext cx="2418689" cy="5107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20" name="Curved Down Arrow 19"/>
            <p:cNvSpPr/>
            <p:nvPr/>
          </p:nvSpPr>
          <p:spPr>
            <a:xfrm>
              <a:off x="5568348" y="2059435"/>
              <a:ext cx="1998375" cy="5107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sp>
          <p:nvSpPr>
            <p:cNvPr id="21" name="Curved Down Arrow 20"/>
            <p:cNvSpPr/>
            <p:nvPr/>
          </p:nvSpPr>
          <p:spPr>
            <a:xfrm>
              <a:off x="5988663" y="2048061"/>
              <a:ext cx="1578060" cy="54491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grpSp>
      <p:grpSp>
        <p:nvGrpSpPr>
          <p:cNvPr id="22" name="Group 21">
            <a:extLst>
              <a:ext uri="{FF2B5EF4-FFF2-40B4-BE49-F238E27FC236}">
                <a16:creationId xmlns:a16="http://schemas.microsoft.com/office/drawing/2014/main" id="{BAA2127A-9869-2243-985A-BE3D99DD619E}"/>
              </a:ext>
            </a:extLst>
          </p:cNvPr>
          <p:cNvGrpSpPr/>
          <p:nvPr/>
        </p:nvGrpSpPr>
        <p:grpSpPr>
          <a:xfrm>
            <a:off x="7776775" y="1705394"/>
            <a:ext cx="3391464" cy="4228997"/>
            <a:chOff x="5115699" y="1352729"/>
            <a:chExt cx="3656994" cy="4560101"/>
          </a:xfrm>
        </p:grpSpPr>
        <p:pic>
          <p:nvPicPr>
            <p:cNvPr id="23" name="Picture 22">
              <a:extLst>
                <a:ext uri="{FF2B5EF4-FFF2-40B4-BE49-F238E27FC236}">
                  <a16:creationId xmlns:a16="http://schemas.microsoft.com/office/drawing/2014/main" id="{B59B64CE-EE4E-B643-BDED-487B1BD11F3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15699" y="1352729"/>
              <a:ext cx="3656994" cy="4280095"/>
            </a:xfrm>
            <a:prstGeom prst="rect">
              <a:avLst/>
            </a:prstGeom>
          </p:spPr>
        </p:pic>
        <p:sp>
          <p:nvSpPr>
            <p:cNvPr id="24" name="TextBox 23">
              <a:extLst>
                <a:ext uri="{FF2B5EF4-FFF2-40B4-BE49-F238E27FC236}">
                  <a16:creationId xmlns:a16="http://schemas.microsoft.com/office/drawing/2014/main" id="{F684CE90-E0DB-BE4D-8314-18E82EA3F699}"/>
                </a:ext>
              </a:extLst>
            </p:cNvPr>
            <p:cNvSpPr txBox="1"/>
            <p:nvPr/>
          </p:nvSpPr>
          <p:spPr>
            <a:xfrm>
              <a:off x="6521820" y="5543178"/>
              <a:ext cx="1900172" cy="369652"/>
            </a:xfrm>
            <a:prstGeom prst="rect">
              <a:avLst/>
            </a:prstGeom>
            <a:noFill/>
          </p:spPr>
          <p:txBody>
            <a:bodyPr wrap="none" rtlCol="0">
              <a:spAutoFit/>
            </a:bodyPr>
            <a:lstStyle/>
            <a:p>
              <a:r>
                <a:rPr lang="en-US" sz="750" dirty="0"/>
                <a:t>Image by Wayne Heim</a:t>
              </a:r>
            </a:p>
          </p:txBody>
        </p:sp>
      </p:grpSp>
      <p:sp>
        <p:nvSpPr>
          <p:cNvPr id="17" name="TextBox 16">
            <a:extLst>
              <a:ext uri="{FF2B5EF4-FFF2-40B4-BE49-F238E27FC236}">
                <a16:creationId xmlns:a16="http://schemas.microsoft.com/office/drawing/2014/main" id="{886382B0-9E24-D84A-8025-13590825F45A}"/>
              </a:ext>
            </a:extLst>
          </p:cNvPr>
          <p:cNvSpPr txBox="1"/>
          <p:nvPr/>
        </p:nvSpPr>
        <p:spPr>
          <a:xfrm>
            <a:off x="7390911" y="6144322"/>
            <a:ext cx="4163191" cy="369332"/>
          </a:xfrm>
          <a:prstGeom prst="rect">
            <a:avLst/>
          </a:prstGeom>
          <a:noFill/>
        </p:spPr>
        <p:txBody>
          <a:bodyPr wrap="none" rtlCol="0">
            <a:spAutoFit/>
          </a:bodyPr>
          <a:lstStyle/>
          <a:p>
            <a:r>
              <a:rPr lang="en-US" dirty="0"/>
              <a:t>May be more than 1 causal SNP at a locus!</a:t>
            </a:r>
          </a:p>
        </p:txBody>
      </p:sp>
    </p:spTree>
    <p:extLst>
      <p:ext uri="{BB962C8B-B14F-4D97-AF65-F5344CB8AC3E}">
        <p14:creationId xmlns:p14="http://schemas.microsoft.com/office/powerpoint/2010/main" val="3876666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stige-browser.pdf"/>
          <p:cNvPicPr>
            <a:picLocks noChangeAspect="1"/>
          </p:cNvPicPr>
          <p:nvPr/>
        </p:nvPicPr>
        <p:blipFill rotWithShape="1">
          <a:blip r:embed="rId3" cstate="email">
            <a:extLst>
              <a:ext uri="{28A0092B-C50C-407E-A947-70E740481C1C}">
                <a14:useLocalDpi xmlns:a14="http://schemas.microsoft.com/office/drawing/2010/main"/>
              </a:ext>
            </a:extLst>
          </a:blip>
          <a:srcRect t="6602" b="26721"/>
          <a:stretch/>
        </p:blipFill>
        <p:spPr>
          <a:xfrm>
            <a:off x="880342" y="1410744"/>
            <a:ext cx="9187869" cy="4398345"/>
          </a:xfrm>
          <a:prstGeom prst="rect">
            <a:avLst/>
          </a:prstGeom>
        </p:spPr>
      </p:pic>
      <p:cxnSp>
        <p:nvCxnSpPr>
          <p:cNvPr id="6" name="Straight Connector 5"/>
          <p:cNvCxnSpPr/>
          <p:nvPr/>
        </p:nvCxnSpPr>
        <p:spPr>
          <a:xfrm>
            <a:off x="7652638" y="1390115"/>
            <a:ext cx="12875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944614" y="1020783"/>
            <a:ext cx="639919" cy="338554"/>
          </a:xfrm>
          <a:prstGeom prst="rect">
            <a:avLst/>
          </a:prstGeom>
          <a:noFill/>
        </p:spPr>
        <p:txBody>
          <a:bodyPr wrap="none" rtlCol="0">
            <a:spAutoFit/>
          </a:bodyPr>
          <a:lstStyle/>
          <a:p>
            <a:r>
              <a:rPr lang="en-US" sz="1600"/>
              <a:t>50 kb</a:t>
            </a:r>
          </a:p>
        </p:txBody>
      </p:sp>
      <p:pic>
        <p:nvPicPr>
          <p:cNvPr id="8" name="Picture 7" descr="prestige-piechart.pdf"/>
          <p:cNvPicPr>
            <a:picLocks noChangeAspect="1"/>
          </p:cNvPicPr>
          <p:nvPr/>
        </p:nvPicPr>
        <p:blipFill rotWithShape="1">
          <a:blip r:embed="rId4" cstate="email">
            <a:extLst>
              <a:ext uri="{28A0092B-C50C-407E-A947-70E740481C1C}">
                <a14:useLocalDpi xmlns:a14="http://schemas.microsoft.com/office/drawing/2010/main"/>
              </a:ext>
            </a:extLst>
          </a:blip>
          <a:srcRect l="10693" t="12237" r="40441" b="38852"/>
          <a:stretch/>
        </p:blipFill>
        <p:spPr>
          <a:xfrm>
            <a:off x="10072644" y="2244419"/>
            <a:ext cx="1563033" cy="1123223"/>
          </a:xfrm>
          <a:prstGeom prst="rect">
            <a:avLst/>
          </a:prstGeom>
        </p:spPr>
      </p:pic>
      <p:pic>
        <p:nvPicPr>
          <p:cNvPr id="9" name="Picture 8" descr="hic-piechart.pdf"/>
          <p:cNvPicPr>
            <a:picLocks noChangeAspect="1"/>
          </p:cNvPicPr>
          <p:nvPr/>
        </p:nvPicPr>
        <p:blipFill rotWithShape="1">
          <a:blip r:embed="rId5" cstate="email">
            <a:extLst>
              <a:ext uri="{28A0092B-C50C-407E-A947-70E740481C1C}">
                <a14:useLocalDpi xmlns:a14="http://schemas.microsoft.com/office/drawing/2010/main"/>
              </a:ext>
            </a:extLst>
          </a:blip>
          <a:srcRect l="17392" t="11146" r="45655" b="39596"/>
          <a:stretch/>
        </p:blipFill>
        <p:spPr>
          <a:xfrm>
            <a:off x="10247007" y="4020246"/>
            <a:ext cx="1214304" cy="1216541"/>
          </a:xfrm>
          <a:prstGeom prst="rect">
            <a:avLst/>
          </a:prstGeom>
        </p:spPr>
      </p:pic>
      <p:sp>
        <p:nvSpPr>
          <p:cNvPr id="10" name="TextBox 9"/>
          <p:cNvSpPr txBox="1"/>
          <p:nvPr/>
        </p:nvSpPr>
        <p:spPr>
          <a:xfrm>
            <a:off x="971858" y="5816284"/>
            <a:ext cx="10049853" cy="666977"/>
          </a:xfrm>
          <a:prstGeom prst="rect">
            <a:avLst/>
          </a:prstGeom>
          <a:noFill/>
        </p:spPr>
        <p:txBody>
          <a:bodyPr wrap="square" rtlCol="0">
            <a:spAutoFit/>
          </a:bodyPr>
          <a:lstStyle/>
          <a:p>
            <a:r>
              <a:rPr lang="en-US" b="1" dirty="0">
                <a:solidFill>
                  <a:srgbClr val="149350"/>
                </a:solidFill>
                <a:latin typeface="Helvetica"/>
                <a:cs typeface="Helvetica"/>
              </a:rPr>
              <a:t>“Outside variants” </a:t>
            </a:r>
            <a:r>
              <a:rPr lang="en-US" dirty="0">
                <a:latin typeface="Helvetica"/>
                <a:cs typeface="Helvetica"/>
              </a:rPr>
              <a:t>– SNPs inherited independently </a:t>
            </a:r>
            <a:r>
              <a:rPr lang="en-US" sz="1867" dirty="0">
                <a:latin typeface="Helvetica"/>
                <a:cs typeface="Helvetica"/>
              </a:rPr>
              <a:t>of GWAS linked variants that are within the regulatory circuit of the same gene target</a:t>
            </a:r>
          </a:p>
        </p:txBody>
      </p:sp>
      <p:sp>
        <p:nvSpPr>
          <p:cNvPr id="11" name="Rectangle 10"/>
          <p:cNvSpPr/>
          <p:nvPr/>
        </p:nvSpPr>
        <p:spPr>
          <a:xfrm>
            <a:off x="9753220" y="1559151"/>
            <a:ext cx="2358640" cy="738664"/>
          </a:xfrm>
          <a:prstGeom prst="rect">
            <a:avLst/>
          </a:prstGeom>
        </p:spPr>
        <p:txBody>
          <a:bodyPr wrap="square">
            <a:spAutoFit/>
          </a:bodyPr>
          <a:lstStyle/>
          <a:p>
            <a:pPr algn="ctr"/>
            <a:r>
              <a:rPr lang="en-US" sz="1400" dirty="0">
                <a:latin typeface="Arial"/>
                <a:ea typeface="Arial Hebrew" charset="-79"/>
                <a:cs typeface="Arial"/>
              </a:rPr>
              <a:t>Proportion of GWAS loci with outside variants</a:t>
            </a:r>
          </a:p>
          <a:p>
            <a:pPr algn="ctr"/>
            <a:r>
              <a:rPr lang="en-US" sz="1400" dirty="0">
                <a:latin typeface="Arial"/>
                <a:ea typeface="Arial Hebrew" charset="-79"/>
                <a:cs typeface="Arial"/>
              </a:rPr>
              <a:t>(n=156)</a:t>
            </a:r>
          </a:p>
        </p:txBody>
      </p:sp>
      <p:sp>
        <p:nvSpPr>
          <p:cNvPr id="12" name="Curved Down Arrow 11"/>
          <p:cNvSpPr/>
          <p:nvPr/>
        </p:nvSpPr>
        <p:spPr>
          <a:xfrm>
            <a:off x="3279683" y="829515"/>
            <a:ext cx="2212416" cy="45910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endParaRPr>
          </a:p>
        </p:txBody>
      </p:sp>
      <p:sp>
        <p:nvSpPr>
          <p:cNvPr id="13" name="Curved Down Arrow 12"/>
          <p:cNvSpPr/>
          <p:nvPr/>
        </p:nvSpPr>
        <p:spPr>
          <a:xfrm>
            <a:off x="4043106" y="829515"/>
            <a:ext cx="1448993" cy="45910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endParaRPr>
          </a:p>
        </p:txBody>
      </p:sp>
      <p:sp>
        <p:nvSpPr>
          <p:cNvPr id="14" name="Curved Down Arrow 13"/>
          <p:cNvSpPr/>
          <p:nvPr/>
        </p:nvSpPr>
        <p:spPr>
          <a:xfrm>
            <a:off x="4645111" y="829515"/>
            <a:ext cx="846989" cy="45910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endParaRPr>
          </a:p>
        </p:txBody>
      </p:sp>
      <p:sp>
        <p:nvSpPr>
          <p:cNvPr id="15" name="Curved Down Arrow 14"/>
          <p:cNvSpPr/>
          <p:nvPr/>
        </p:nvSpPr>
        <p:spPr>
          <a:xfrm flipH="1">
            <a:off x="5257800" y="829515"/>
            <a:ext cx="1293976" cy="45910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endParaRPr>
          </a:p>
        </p:txBody>
      </p:sp>
      <p:sp>
        <p:nvSpPr>
          <p:cNvPr id="17" name="Curved Down Arrow 16"/>
          <p:cNvSpPr/>
          <p:nvPr/>
        </p:nvSpPr>
        <p:spPr>
          <a:xfrm flipH="1">
            <a:off x="5257800" y="836196"/>
            <a:ext cx="1715568" cy="45910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endParaRPr>
          </a:p>
        </p:txBody>
      </p:sp>
      <p:sp>
        <p:nvSpPr>
          <p:cNvPr id="18" name="TextBox 17"/>
          <p:cNvSpPr txBox="1"/>
          <p:nvPr/>
        </p:nvSpPr>
        <p:spPr>
          <a:xfrm>
            <a:off x="10068211" y="3297312"/>
            <a:ext cx="1907000" cy="523220"/>
          </a:xfrm>
          <a:prstGeom prst="rect">
            <a:avLst/>
          </a:prstGeom>
          <a:noFill/>
        </p:spPr>
        <p:txBody>
          <a:bodyPr wrap="square" rtlCol="0">
            <a:spAutoFit/>
          </a:bodyPr>
          <a:lstStyle/>
          <a:p>
            <a:pPr algn="ctr"/>
            <a:r>
              <a:rPr lang="en-US" sz="1400" dirty="0" err="1"/>
              <a:t>PreSTIGE</a:t>
            </a:r>
            <a:r>
              <a:rPr lang="en-US" sz="1400" dirty="0"/>
              <a:t>-defined interactions</a:t>
            </a:r>
          </a:p>
        </p:txBody>
      </p:sp>
      <p:sp>
        <p:nvSpPr>
          <p:cNvPr id="19" name="TextBox 18"/>
          <p:cNvSpPr txBox="1"/>
          <p:nvPr/>
        </p:nvSpPr>
        <p:spPr>
          <a:xfrm>
            <a:off x="9979040" y="5128724"/>
            <a:ext cx="1907000" cy="523220"/>
          </a:xfrm>
          <a:prstGeom prst="rect">
            <a:avLst/>
          </a:prstGeom>
          <a:noFill/>
        </p:spPr>
        <p:txBody>
          <a:bodyPr wrap="square" rtlCol="0">
            <a:spAutoFit/>
          </a:bodyPr>
          <a:lstStyle/>
          <a:p>
            <a:pPr algn="ctr"/>
            <a:r>
              <a:rPr lang="en-US" sz="1400" dirty="0"/>
              <a:t>Hi-C-defined interactions</a:t>
            </a:r>
          </a:p>
        </p:txBody>
      </p:sp>
      <p:sp>
        <p:nvSpPr>
          <p:cNvPr id="20" name="Title 1"/>
          <p:cNvSpPr txBox="1">
            <a:spLocks/>
          </p:cNvSpPr>
          <p:nvPr/>
        </p:nvSpPr>
        <p:spPr>
          <a:xfrm>
            <a:off x="243839" y="-188764"/>
            <a:ext cx="12089451" cy="1325563"/>
          </a:xfrm>
          <a:prstGeom prst="rect">
            <a:avLst/>
          </a:prstGeom>
        </p:spPr>
        <p:txBody>
          <a:bodyPr vert="horz" lIns="121920" tIns="60960" rIns="121920" bIns="6096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667" b="1">
                <a:latin typeface="Arial" charset="0"/>
                <a:ea typeface="Arial" charset="0"/>
                <a:cs typeface="Arial" charset="0"/>
              </a:rPr>
              <a:t>Regulatory circuitry at GWAS loci extends beyond LD blocks</a:t>
            </a:r>
          </a:p>
        </p:txBody>
      </p:sp>
      <p:sp>
        <p:nvSpPr>
          <p:cNvPr id="21" name="TextBox 20"/>
          <p:cNvSpPr txBox="1"/>
          <p:nvPr/>
        </p:nvSpPr>
        <p:spPr>
          <a:xfrm>
            <a:off x="8965678" y="6231441"/>
            <a:ext cx="3146182" cy="666977"/>
          </a:xfrm>
          <a:prstGeom prst="rect">
            <a:avLst/>
          </a:prstGeom>
          <a:noFill/>
        </p:spPr>
        <p:txBody>
          <a:bodyPr wrap="none" rtlCol="0">
            <a:spAutoFit/>
          </a:bodyPr>
          <a:lstStyle/>
          <a:p>
            <a:pPr algn="r"/>
            <a:r>
              <a:rPr lang="en-US" sz="1867" dirty="0" err="1"/>
              <a:t>Corradin</a:t>
            </a:r>
            <a:r>
              <a:rPr lang="en-US" sz="1867" dirty="0"/>
              <a:t> et al, </a:t>
            </a:r>
            <a:r>
              <a:rPr lang="en-US" sz="1867" i="1" dirty="0"/>
              <a:t>Nat Genet </a:t>
            </a:r>
            <a:r>
              <a:rPr lang="en-US" sz="1867" dirty="0"/>
              <a:t>2016</a:t>
            </a:r>
          </a:p>
          <a:p>
            <a:pPr algn="r"/>
            <a:r>
              <a:rPr lang="en-US" sz="1867" dirty="0"/>
              <a:t>Factor et al, </a:t>
            </a:r>
            <a:r>
              <a:rPr lang="en-US" sz="1867" i="1" dirty="0"/>
              <a:t>Cell</a:t>
            </a:r>
            <a:r>
              <a:rPr lang="en-US" sz="1867" dirty="0"/>
              <a:t> 2020</a:t>
            </a:r>
          </a:p>
        </p:txBody>
      </p:sp>
    </p:spTree>
    <p:extLst>
      <p:ext uri="{BB962C8B-B14F-4D97-AF65-F5344CB8AC3E}">
        <p14:creationId xmlns:p14="http://schemas.microsoft.com/office/powerpoint/2010/main" val="413490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 name="Group 18"/>
          <p:cNvGrpSpPr/>
          <p:nvPr/>
        </p:nvGrpSpPr>
        <p:grpSpPr>
          <a:xfrm>
            <a:off x="4561866" y="748195"/>
            <a:ext cx="3567735" cy="4745876"/>
            <a:chOff x="4134369" y="640531"/>
            <a:chExt cx="4756980" cy="5703026"/>
          </a:xfrm>
        </p:grpSpPr>
        <p:pic>
          <p:nvPicPr>
            <p:cNvPr id="20" name="Picture 19" descr="lightbulb_outside-var-w-txt.pdf"/>
            <p:cNvPicPr>
              <a:picLocks noChangeAspect="1"/>
            </p:cNvPicPr>
            <p:nvPr/>
          </p:nvPicPr>
          <p:blipFill rotWithShape="1">
            <a:blip r:embed="rId3" cstate="email">
              <a:extLst>
                <a:ext uri="{28A0092B-C50C-407E-A947-70E740481C1C}">
                  <a14:useLocalDpi xmlns:a14="http://schemas.microsoft.com/office/drawing/2010/main"/>
                </a:ext>
              </a:extLst>
            </a:blip>
            <a:srcRect b="2756"/>
            <a:stretch/>
          </p:blipFill>
          <p:spPr>
            <a:xfrm>
              <a:off x="4134369" y="640531"/>
              <a:ext cx="4756980" cy="5696546"/>
            </a:xfrm>
            <a:prstGeom prst="rect">
              <a:avLst/>
            </a:prstGeom>
          </p:spPr>
        </p:pic>
        <p:cxnSp>
          <p:nvCxnSpPr>
            <p:cNvPr id="21" name="Straight Connector 20"/>
            <p:cNvCxnSpPr/>
            <p:nvPr/>
          </p:nvCxnSpPr>
          <p:spPr>
            <a:xfrm flipH="1">
              <a:off x="6864180" y="6343557"/>
              <a:ext cx="854773" cy="0"/>
            </a:xfrm>
            <a:prstGeom prst="line">
              <a:avLst/>
            </a:prstGeom>
            <a:ln w="0">
              <a:solidFill>
                <a:srgbClr val="2F4E34"/>
              </a:solidFill>
            </a:ln>
            <a:effectLst>
              <a:glow rad="38100">
                <a:srgbClr val="26402A">
                  <a:alpha val="75000"/>
                </a:srgb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6852215" y="6112170"/>
              <a:ext cx="0" cy="224908"/>
            </a:xfrm>
            <a:prstGeom prst="line">
              <a:avLst/>
            </a:prstGeom>
            <a:ln w="0">
              <a:solidFill>
                <a:srgbClr val="2F4E34"/>
              </a:solidFill>
            </a:ln>
            <a:effectLst>
              <a:glow rad="38100">
                <a:srgbClr val="26402A">
                  <a:alpha val="75000"/>
                </a:srgb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852214" y="5781340"/>
              <a:ext cx="65551" cy="330830"/>
            </a:xfrm>
            <a:prstGeom prst="line">
              <a:avLst/>
            </a:prstGeom>
            <a:ln w="0">
              <a:solidFill>
                <a:srgbClr val="2F4E34"/>
              </a:solidFill>
            </a:ln>
            <a:effectLst>
              <a:glow rad="38100">
                <a:srgbClr val="26402A">
                  <a:alpha val="75000"/>
                </a:srgb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9518" y="5781340"/>
              <a:ext cx="88287" cy="330830"/>
            </a:xfrm>
            <a:prstGeom prst="line">
              <a:avLst/>
            </a:prstGeom>
            <a:ln w="0">
              <a:solidFill>
                <a:srgbClr val="2F4E34"/>
              </a:solidFill>
            </a:ln>
            <a:effectLst>
              <a:glow rad="38100">
                <a:srgbClr val="26402A">
                  <a:alpha val="75000"/>
                </a:srgb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7723364" y="6124535"/>
              <a:ext cx="0" cy="215764"/>
            </a:xfrm>
            <a:prstGeom prst="line">
              <a:avLst/>
            </a:prstGeom>
            <a:ln w="0">
              <a:solidFill>
                <a:srgbClr val="2F4E34"/>
              </a:solidFill>
            </a:ln>
            <a:effectLst>
              <a:glow rad="38100">
                <a:srgbClr val="26402A">
                  <a:alpha val="75000"/>
                </a:srgb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6924246" y="5783996"/>
              <a:ext cx="89088" cy="0"/>
            </a:xfrm>
            <a:prstGeom prst="line">
              <a:avLst/>
            </a:prstGeom>
            <a:ln w="0">
              <a:solidFill>
                <a:srgbClr val="2F4E34"/>
              </a:solidFill>
            </a:ln>
            <a:effectLst>
              <a:glow rad="38100">
                <a:srgbClr val="26402A">
                  <a:alpha val="75000"/>
                </a:srgb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7486900" y="5759027"/>
              <a:ext cx="137287" cy="0"/>
            </a:xfrm>
            <a:prstGeom prst="line">
              <a:avLst/>
            </a:prstGeom>
            <a:ln w="0">
              <a:solidFill>
                <a:srgbClr val="2F4E34"/>
              </a:solidFill>
            </a:ln>
            <a:effectLst>
              <a:glow rad="38100">
                <a:srgbClr val="26402A">
                  <a:alpha val="75000"/>
                </a:srgb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pic>
        <p:nvPicPr>
          <p:cNvPr id="35" name="Picture 34" descr="Corradin_Olivia_poster_diagram.pdf"/>
          <p:cNvPicPr>
            <a:picLocks noChangeAspect="1"/>
          </p:cNvPicPr>
          <p:nvPr/>
        </p:nvPicPr>
        <p:blipFill rotWithShape="1">
          <a:blip r:embed="rId4" cstate="email">
            <a:extLst>
              <a:ext uri="{28A0092B-C50C-407E-A947-70E740481C1C}">
                <a14:useLocalDpi xmlns:a14="http://schemas.microsoft.com/office/drawing/2010/main"/>
              </a:ext>
            </a:extLst>
          </a:blip>
          <a:srcRect t="4945"/>
          <a:stretch/>
        </p:blipFill>
        <p:spPr>
          <a:xfrm>
            <a:off x="4377138" y="717715"/>
            <a:ext cx="3483167" cy="4214144"/>
          </a:xfrm>
          <a:prstGeom prst="rect">
            <a:avLst/>
          </a:prstGeom>
        </p:spPr>
      </p:pic>
      <p:sp>
        <p:nvSpPr>
          <p:cNvPr id="36" name="TextBox 35"/>
          <p:cNvSpPr txBox="1"/>
          <p:nvPr/>
        </p:nvSpPr>
        <p:spPr>
          <a:xfrm>
            <a:off x="1993945" y="88622"/>
            <a:ext cx="8329620" cy="461665"/>
          </a:xfrm>
          <a:prstGeom prst="rect">
            <a:avLst/>
          </a:prstGeom>
          <a:noFill/>
        </p:spPr>
        <p:txBody>
          <a:bodyPr wrap="square" rtlCol="0">
            <a:spAutoFit/>
          </a:bodyPr>
          <a:lstStyle/>
          <a:p>
            <a:pPr algn="ctr"/>
            <a:r>
              <a:rPr lang="en-US" sz="2400" b="1" dirty="0">
                <a:solidFill>
                  <a:schemeClr val="bg1"/>
                </a:solidFill>
                <a:latin typeface="Arial"/>
                <a:cs typeface="Arial"/>
              </a:rPr>
              <a:t>The Regulatory Circuitry of Gene Expression</a:t>
            </a:r>
          </a:p>
        </p:txBody>
      </p:sp>
      <p:sp>
        <p:nvSpPr>
          <p:cNvPr id="37" name="Rectangle 36"/>
          <p:cNvSpPr/>
          <p:nvPr/>
        </p:nvSpPr>
        <p:spPr>
          <a:xfrm>
            <a:off x="1921404" y="5711169"/>
            <a:ext cx="8848657" cy="748795"/>
          </a:xfrm>
          <a:prstGeom prst="rect">
            <a:avLst/>
          </a:prstGeom>
        </p:spPr>
        <p:txBody>
          <a:bodyPr wrap="square">
            <a:spAutoFit/>
          </a:bodyPr>
          <a:lstStyle/>
          <a:p>
            <a:pPr algn="ctr"/>
            <a:r>
              <a:rPr lang="en-US" sz="2133" b="1" dirty="0">
                <a:solidFill>
                  <a:schemeClr val="bg1"/>
                </a:solidFill>
                <a:latin typeface="Arial"/>
                <a:cs typeface="Arial"/>
              </a:rPr>
              <a:t>SNPs that lie outside the GWAS-associated region, but are part of the same regulatory circuit can influence disease risk</a:t>
            </a:r>
          </a:p>
        </p:txBody>
      </p:sp>
      <p:grpSp>
        <p:nvGrpSpPr>
          <p:cNvPr id="38" name="Group 37"/>
          <p:cNvGrpSpPr/>
          <p:nvPr/>
        </p:nvGrpSpPr>
        <p:grpSpPr>
          <a:xfrm>
            <a:off x="5250970" y="4546428"/>
            <a:ext cx="1815575" cy="366437"/>
            <a:chOff x="5053176" y="5327270"/>
            <a:chExt cx="2420765" cy="440341"/>
          </a:xfrm>
        </p:grpSpPr>
        <p:sp>
          <p:nvSpPr>
            <p:cNvPr id="39" name="TextBox 38"/>
            <p:cNvSpPr txBox="1"/>
            <p:nvPr/>
          </p:nvSpPr>
          <p:spPr>
            <a:xfrm>
              <a:off x="5053176" y="5397761"/>
              <a:ext cx="2420761" cy="369850"/>
            </a:xfrm>
            <a:prstGeom prst="rect">
              <a:avLst/>
            </a:prstGeom>
            <a:noFill/>
          </p:spPr>
          <p:txBody>
            <a:bodyPr wrap="square" rtlCol="0">
              <a:spAutoFit/>
            </a:bodyPr>
            <a:lstStyle/>
            <a:p>
              <a:pPr algn="ctr"/>
              <a:r>
                <a:rPr lang="en-US" sz="1400" b="1" dirty="0">
                  <a:solidFill>
                    <a:srgbClr val="FFC000"/>
                  </a:solidFill>
                  <a:latin typeface="Helvetica"/>
                  <a:cs typeface="Helvetica"/>
                </a:rPr>
                <a:t>Haplotype Block</a:t>
              </a:r>
            </a:p>
          </p:txBody>
        </p:sp>
        <p:sp>
          <p:nvSpPr>
            <p:cNvPr id="40" name="Left Brace 39"/>
            <p:cNvSpPr/>
            <p:nvPr/>
          </p:nvSpPr>
          <p:spPr>
            <a:xfrm rot="16200000">
              <a:off x="6188624" y="4191824"/>
              <a:ext cx="149871" cy="2420763"/>
            </a:xfrm>
            <a:prstGeom prst="leftBrace">
              <a:avLst>
                <a:gd name="adj1" fmla="val 29166"/>
                <a:gd name="adj2" fmla="val 50000"/>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C000"/>
                </a:solidFill>
              </a:endParaRPr>
            </a:p>
          </p:txBody>
        </p:sp>
      </p:grpSp>
    </p:spTree>
    <p:extLst>
      <p:ext uri="{BB962C8B-B14F-4D97-AF65-F5344CB8AC3E}">
        <p14:creationId xmlns:p14="http://schemas.microsoft.com/office/powerpoint/2010/main" val="821498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E199-2774-404A-AF6F-C5A429A58A15}"/>
              </a:ext>
            </a:extLst>
          </p:cNvPr>
          <p:cNvSpPr>
            <a:spLocks noGrp="1"/>
          </p:cNvSpPr>
          <p:nvPr>
            <p:ph type="title"/>
          </p:nvPr>
        </p:nvSpPr>
        <p:spPr>
          <a:xfrm>
            <a:off x="471000" y="293125"/>
            <a:ext cx="10515600" cy="1325563"/>
          </a:xfrm>
        </p:spPr>
        <p:txBody>
          <a:bodyPr>
            <a:normAutofit/>
          </a:bodyPr>
          <a:lstStyle/>
          <a:p>
            <a:r>
              <a:rPr lang="en-US" dirty="0"/>
              <a:t>Studying the epigenome can provide insights into various aspects of cancer</a:t>
            </a:r>
          </a:p>
        </p:txBody>
      </p:sp>
      <p:sp>
        <p:nvSpPr>
          <p:cNvPr id="3" name="Content Placeholder 2">
            <a:extLst>
              <a:ext uri="{FF2B5EF4-FFF2-40B4-BE49-F238E27FC236}">
                <a16:creationId xmlns:a16="http://schemas.microsoft.com/office/drawing/2014/main" id="{77BC9D76-A993-9F47-9B73-D22A6F3EBBCA}"/>
              </a:ext>
            </a:extLst>
          </p:cNvPr>
          <p:cNvSpPr>
            <a:spLocks noGrp="1"/>
          </p:cNvSpPr>
          <p:nvPr>
            <p:ph idx="1"/>
          </p:nvPr>
        </p:nvSpPr>
        <p:spPr/>
        <p:txBody>
          <a:bodyPr>
            <a:normAutofit/>
          </a:bodyPr>
          <a:lstStyle/>
          <a:p>
            <a:r>
              <a:rPr lang="en-US" dirty="0"/>
              <a:t>Tumorigenesis</a:t>
            </a:r>
          </a:p>
          <a:p>
            <a:r>
              <a:rPr lang="en-US" dirty="0"/>
              <a:t>Clinical subtyping</a:t>
            </a:r>
          </a:p>
          <a:p>
            <a:r>
              <a:rPr lang="en-US" dirty="0"/>
              <a:t>Metastasis</a:t>
            </a:r>
          </a:p>
          <a:p>
            <a:r>
              <a:rPr lang="en-US" dirty="0"/>
              <a:t>Drug resistance</a:t>
            </a:r>
          </a:p>
          <a:p>
            <a:r>
              <a:rPr lang="en-US" dirty="0"/>
              <a:t>Identification of non-coding driver mutations</a:t>
            </a:r>
          </a:p>
          <a:p>
            <a:r>
              <a:rPr lang="en-US" dirty="0"/>
              <a:t>GWAS</a:t>
            </a:r>
          </a:p>
          <a:p>
            <a:r>
              <a:rPr lang="en-US" b="1" dirty="0"/>
              <a:t>Biomarkers</a:t>
            </a:r>
          </a:p>
          <a:p>
            <a:pPr marL="0" indent="0">
              <a:buNone/>
            </a:pPr>
            <a:endParaRPr lang="en-US" dirty="0"/>
          </a:p>
        </p:txBody>
      </p:sp>
    </p:spTree>
    <p:extLst>
      <p:ext uri="{BB962C8B-B14F-4D97-AF65-F5344CB8AC3E}">
        <p14:creationId xmlns:p14="http://schemas.microsoft.com/office/powerpoint/2010/main" val="3545592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8066FE-3385-864E-910D-7303CFEF76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8095785" cy="2094866"/>
          </a:xfrm>
          <a:prstGeom prst="rect">
            <a:avLst/>
          </a:prstGeom>
        </p:spPr>
      </p:pic>
      <p:pic>
        <p:nvPicPr>
          <p:cNvPr id="7" name="Picture 6">
            <a:extLst>
              <a:ext uri="{FF2B5EF4-FFF2-40B4-BE49-F238E27FC236}">
                <a16:creationId xmlns:a16="http://schemas.microsoft.com/office/drawing/2014/main" id="{1245EDBC-3DF3-F04C-AEB4-3AB3FA209E64}"/>
              </a:ext>
            </a:extLst>
          </p:cNvPr>
          <p:cNvPicPr>
            <a:picLocks noChangeAspect="1"/>
          </p:cNvPicPr>
          <p:nvPr/>
        </p:nvPicPr>
        <p:blipFill>
          <a:blip r:embed="rId3"/>
          <a:stretch>
            <a:fillRect/>
          </a:stretch>
        </p:blipFill>
        <p:spPr>
          <a:xfrm>
            <a:off x="130805" y="2229302"/>
            <a:ext cx="5831380" cy="4193800"/>
          </a:xfrm>
          <a:prstGeom prst="rect">
            <a:avLst/>
          </a:prstGeom>
          <a:ln>
            <a:solidFill>
              <a:schemeClr val="tx1"/>
            </a:solidFill>
          </a:ln>
        </p:spPr>
      </p:pic>
      <p:pic>
        <p:nvPicPr>
          <p:cNvPr id="9" name="Picture 8">
            <a:extLst>
              <a:ext uri="{FF2B5EF4-FFF2-40B4-BE49-F238E27FC236}">
                <a16:creationId xmlns:a16="http://schemas.microsoft.com/office/drawing/2014/main" id="{B02BB9CB-D8C6-304C-AA60-186FCE01A7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31048" y="2056929"/>
            <a:ext cx="5144640" cy="4538546"/>
          </a:xfrm>
          <a:prstGeom prst="rect">
            <a:avLst/>
          </a:prstGeom>
          <a:ln>
            <a:solidFill>
              <a:schemeClr val="tx1"/>
            </a:solidFill>
          </a:ln>
        </p:spPr>
      </p:pic>
    </p:spTree>
    <p:extLst>
      <p:ext uri="{BB962C8B-B14F-4D97-AF65-F5344CB8AC3E}">
        <p14:creationId xmlns:p14="http://schemas.microsoft.com/office/powerpoint/2010/main" val="2342322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E199-2774-404A-AF6F-C5A429A58A15}"/>
              </a:ext>
            </a:extLst>
          </p:cNvPr>
          <p:cNvSpPr>
            <a:spLocks noGrp="1"/>
          </p:cNvSpPr>
          <p:nvPr>
            <p:ph type="title"/>
          </p:nvPr>
        </p:nvSpPr>
        <p:spPr>
          <a:xfrm>
            <a:off x="471000" y="293125"/>
            <a:ext cx="10515600" cy="1325563"/>
          </a:xfrm>
        </p:spPr>
        <p:txBody>
          <a:bodyPr>
            <a:normAutofit/>
          </a:bodyPr>
          <a:lstStyle/>
          <a:p>
            <a:r>
              <a:rPr lang="en-US" dirty="0"/>
              <a:t>Studying the epigenome can provide insights into various aspects of cancer</a:t>
            </a:r>
          </a:p>
        </p:txBody>
      </p:sp>
      <p:sp>
        <p:nvSpPr>
          <p:cNvPr id="3" name="Content Placeholder 2">
            <a:extLst>
              <a:ext uri="{FF2B5EF4-FFF2-40B4-BE49-F238E27FC236}">
                <a16:creationId xmlns:a16="http://schemas.microsoft.com/office/drawing/2014/main" id="{77BC9D76-A993-9F47-9B73-D22A6F3EBBCA}"/>
              </a:ext>
            </a:extLst>
          </p:cNvPr>
          <p:cNvSpPr>
            <a:spLocks noGrp="1"/>
          </p:cNvSpPr>
          <p:nvPr>
            <p:ph idx="1"/>
          </p:nvPr>
        </p:nvSpPr>
        <p:spPr/>
        <p:txBody>
          <a:bodyPr>
            <a:normAutofit/>
          </a:bodyPr>
          <a:lstStyle/>
          <a:p>
            <a:r>
              <a:rPr lang="en-US" dirty="0"/>
              <a:t>Tumorigenesis</a:t>
            </a:r>
          </a:p>
          <a:p>
            <a:r>
              <a:rPr lang="en-US" dirty="0"/>
              <a:t>Clinical subtyping</a:t>
            </a:r>
          </a:p>
          <a:p>
            <a:r>
              <a:rPr lang="en-US" dirty="0"/>
              <a:t>Metastasis</a:t>
            </a:r>
          </a:p>
          <a:p>
            <a:r>
              <a:rPr lang="en-US" dirty="0"/>
              <a:t>Drug resistance</a:t>
            </a:r>
          </a:p>
          <a:p>
            <a:r>
              <a:rPr lang="en-US" dirty="0"/>
              <a:t>Identification of non-coding driver mutations</a:t>
            </a:r>
          </a:p>
          <a:p>
            <a:r>
              <a:rPr lang="en-US" dirty="0"/>
              <a:t>GWAS</a:t>
            </a:r>
          </a:p>
          <a:p>
            <a:r>
              <a:rPr lang="en-US" dirty="0"/>
              <a:t>Biomarkers</a:t>
            </a:r>
          </a:p>
          <a:p>
            <a:r>
              <a:rPr lang="en-US" b="1" dirty="0"/>
              <a:t>One final story</a:t>
            </a:r>
          </a:p>
          <a:p>
            <a:pPr marL="0" indent="0">
              <a:buNone/>
            </a:pPr>
            <a:endParaRPr lang="en-US" dirty="0"/>
          </a:p>
        </p:txBody>
      </p:sp>
    </p:spTree>
    <p:extLst>
      <p:ext uri="{BB962C8B-B14F-4D97-AF65-F5344CB8AC3E}">
        <p14:creationId xmlns:p14="http://schemas.microsoft.com/office/powerpoint/2010/main" val="3727865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CFAC01-2634-0B42-9DB5-E52247595A7A}"/>
              </a:ext>
            </a:extLst>
          </p:cNvPr>
          <p:cNvSpPr/>
          <p:nvPr/>
        </p:nvSpPr>
        <p:spPr>
          <a:xfrm>
            <a:off x="0" y="1"/>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endParaRPr lang="en-US" dirty="0"/>
          </a:p>
        </p:txBody>
      </p:sp>
      <p:pic>
        <p:nvPicPr>
          <p:cNvPr id="5" name="Picture 4">
            <a:extLst>
              <a:ext uri="{FF2B5EF4-FFF2-40B4-BE49-F238E27FC236}">
                <a16:creationId xmlns:a16="http://schemas.microsoft.com/office/drawing/2014/main" id="{1D493A73-C499-DF44-B297-DCB76468998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08764" y="209006"/>
            <a:ext cx="6480464" cy="6590097"/>
          </a:xfrm>
          <a:prstGeom prst="rect">
            <a:avLst/>
          </a:prstGeom>
        </p:spPr>
      </p:pic>
      <p:sp>
        <p:nvSpPr>
          <p:cNvPr id="2" name="Title 1">
            <a:extLst>
              <a:ext uri="{FF2B5EF4-FFF2-40B4-BE49-F238E27FC236}">
                <a16:creationId xmlns:a16="http://schemas.microsoft.com/office/drawing/2014/main" id="{5D4BB2A1-9768-3C42-951F-F891EDB96536}"/>
              </a:ext>
            </a:extLst>
          </p:cNvPr>
          <p:cNvSpPr>
            <a:spLocks noGrp="1"/>
          </p:cNvSpPr>
          <p:nvPr>
            <p:ph type="ctrTitle"/>
          </p:nvPr>
        </p:nvSpPr>
        <p:spPr>
          <a:xfrm>
            <a:off x="1893091" y="373805"/>
            <a:ext cx="8266344" cy="1316183"/>
          </a:xfrm>
        </p:spPr>
        <p:txBody>
          <a:bodyPr>
            <a:noAutofit/>
          </a:bodyPr>
          <a:lstStyle/>
          <a:p>
            <a:r>
              <a:rPr lang="en-US" sz="3733" b="1" dirty="0">
                <a:solidFill>
                  <a:schemeClr val="bg1"/>
                </a:solidFill>
              </a:rPr>
              <a:t>Functional enhancers on circular extrachromosomal DNA (</a:t>
            </a:r>
            <a:r>
              <a:rPr lang="en-US" sz="3733" b="1" dirty="0" err="1">
                <a:solidFill>
                  <a:schemeClr val="bg1"/>
                </a:solidFill>
              </a:rPr>
              <a:t>ecDNA</a:t>
            </a:r>
            <a:r>
              <a:rPr lang="en-US" sz="3733" b="1" dirty="0">
                <a:solidFill>
                  <a:schemeClr val="bg1"/>
                </a:solidFill>
              </a:rPr>
              <a:t>)</a:t>
            </a:r>
            <a:endParaRPr lang="en-US" sz="3200" dirty="0">
              <a:solidFill>
                <a:schemeClr val="bg1"/>
              </a:solidFill>
            </a:endParaRPr>
          </a:p>
        </p:txBody>
      </p:sp>
      <p:sp>
        <p:nvSpPr>
          <p:cNvPr id="3" name="TextBox 2">
            <a:extLst>
              <a:ext uri="{FF2B5EF4-FFF2-40B4-BE49-F238E27FC236}">
                <a16:creationId xmlns:a16="http://schemas.microsoft.com/office/drawing/2014/main" id="{339CEBA5-748E-E040-9345-48DD115D600B}"/>
              </a:ext>
            </a:extLst>
          </p:cNvPr>
          <p:cNvSpPr txBox="1"/>
          <p:nvPr/>
        </p:nvSpPr>
        <p:spPr>
          <a:xfrm>
            <a:off x="9120339" y="6337438"/>
            <a:ext cx="3036922" cy="461665"/>
          </a:xfrm>
          <a:prstGeom prst="rect">
            <a:avLst/>
          </a:prstGeom>
          <a:noFill/>
        </p:spPr>
        <p:txBody>
          <a:bodyPr wrap="none" rtlCol="0">
            <a:spAutoFit/>
          </a:bodyPr>
          <a:lstStyle/>
          <a:p>
            <a:r>
              <a:rPr lang="en-US" sz="2400" dirty="0">
                <a:solidFill>
                  <a:schemeClr val="bg1"/>
                </a:solidFill>
              </a:rPr>
              <a:t>Morton et al, </a:t>
            </a:r>
            <a:r>
              <a:rPr lang="en-US" sz="2400" i="1" dirty="0">
                <a:solidFill>
                  <a:schemeClr val="bg1"/>
                </a:solidFill>
              </a:rPr>
              <a:t>Cell</a:t>
            </a:r>
            <a:r>
              <a:rPr lang="en-US" sz="2400" dirty="0">
                <a:solidFill>
                  <a:schemeClr val="bg1"/>
                </a:solidFill>
              </a:rPr>
              <a:t> 2019</a:t>
            </a:r>
          </a:p>
        </p:txBody>
      </p:sp>
    </p:spTree>
    <p:extLst>
      <p:ext uri="{BB962C8B-B14F-4D97-AF65-F5344CB8AC3E}">
        <p14:creationId xmlns:p14="http://schemas.microsoft.com/office/powerpoint/2010/main" val="485276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8835D-78C9-9B42-8E74-BEAA6A9EFEDB}"/>
              </a:ext>
            </a:extLst>
          </p:cNvPr>
          <p:cNvPicPr>
            <a:picLocks noChangeAspect="1"/>
          </p:cNvPicPr>
          <p:nvPr/>
        </p:nvPicPr>
        <p:blipFill>
          <a:blip r:embed="rId2"/>
          <a:stretch>
            <a:fillRect/>
          </a:stretch>
        </p:blipFill>
        <p:spPr>
          <a:xfrm>
            <a:off x="6421814" y="1186273"/>
            <a:ext cx="4773729" cy="4748064"/>
          </a:xfrm>
          <a:prstGeom prst="rect">
            <a:avLst/>
          </a:prstGeom>
        </p:spPr>
      </p:pic>
      <p:pic>
        <p:nvPicPr>
          <p:cNvPr id="5" name="Content Placeholder 4">
            <a:extLst>
              <a:ext uri="{FF2B5EF4-FFF2-40B4-BE49-F238E27FC236}">
                <a16:creationId xmlns:a16="http://schemas.microsoft.com/office/drawing/2014/main" id="{B8A0C308-D8AE-9A4C-8044-8AE4C9D1F6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269" y="779289"/>
            <a:ext cx="6193544" cy="5155049"/>
          </a:xfrm>
          <a:prstGeom prst="rect">
            <a:avLst/>
          </a:prstGeom>
        </p:spPr>
      </p:pic>
      <p:sp>
        <p:nvSpPr>
          <p:cNvPr id="6" name="TextBox 5">
            <a:extLst>
              <a:ext uri="{FF2B5EF4-FFF2-40B4-BE49-F238E27FC236}">
                <a16:creationId xmlns:a16="http://schemas.microsoft.com/office/drawing/2014/main" id="{2EE7F5B2-F3C5-3747-8150-9409768DF44E}"/>
              </a:ext>
            </a:extLst>
          </p:cNvPr>
          <p:cNvSpPr txBox="1"/>
          <p:nvPr/>
        </p:nvSpPr>
        <p:spPr>
          <a:xfrm>
            <a:off x="7410217" y="779289"/>
            <a:ext cx="2731838" cy="461665"/>
          </a:xfrm>
          <a:prstGeom prst="rect">
            <a:avLst/>
          </a:prstGeom>
          <a:noFill/>
        </p:spPr>
        <p:txBody>
          <a:bodyPr wrap="none" rtlCol="0">
            <a:spAutoFit/>
          </a:bodyPr>
          <a:lstStyle/>
          <a:p>
            <a:r>
              <a:rPr lang="en-US" sz="2400" dirty="0"/>
              <a:t>Electron Micrograph</a:t>
            </a:r>
          </a:p>
        </p:txBody>
      </p:sp>
      <p:sp>
        <p:nvSpPr>
          <p:cNvPr id="9" name="TextBox 8">
            <a:extLst>
              <a:ext uri="{FF2B5EF4-FFF2-40B4-BE49-F238E27FC236}">
                <a16:creationId xmlns:a16="http://schemas.microsoft.com/office/drawing/2014/main" id="{3F8AEA77-952E-574A-A0CE-DC9EFC0A340B}"/>
              </a:ext>
            </a:extLst>
          </p:cNvPr>
          <p:cNvSpPr txBox="1"/>
          <p:nvPr/>
        </p:nvSpPr>
        <p:spPr>
          <a:xfrm>
            <a:off x="8201048" y="5848881"/>
            <a:ext cx="2931380" cy="461665"/>
          </a:xfrm>
          <a:prstGeom prst="rect">
            <a:avLst/>
          </a:prstGeom>
          <a:noFill/>
        </p:spPr>
        <p:txBody>
          <a:bodyPr wrap="none" rtlCol="0">
            <a:spAutoFit/>
          </a:bodyPr>
          <a:lstStyle/>
          <a:p>
            <a:r>
              <a:rPr lang="en-US" sz="2400" dirty="0"/>
              <a:t>Wu et al, </a:t>
            </a:r>
            <a:r>
              <a:rPr lang="en-US" sz="2400" i="1" dirty="0"/>
              <a:t>Nature</a:t>
            </a:r>
            <a:r>
              <a:rPr lang="en-US" sz="2400" dirty="0"/>
              <a:t> 2019</a:t>
            </a:r>
          </a:p>
        </p:txBody>
      </p:sp>
      <p:sp>
        <p:nvSpPr>
          <p:cNvPr id="10" name="TextBox 9">
            <a:extLst>
              <a:ext uri="{FF2B5EF4-FFF2-40B4-BE49-F238E27FC236}">
                <a16:creationId xmlns:a16="http://schemas.microsoft.com/office/drawing/2014/main" id="{A434738C-BCA2-6E49-A883-DB686A17DB67}"/>
              </a:ext>
            </a:extLst>
          </p:cNvPr>
          <p:cNvSpPr txBox="1"/>
          <p:nvPr/>
        </p:nvSpPr>
        <p:spPr>
          <a:xfrm>
            <a:off x="2976842" y="5848881"/>
            <a:ext cx="3036922" cy="461665"/>
          </a:xfrm>
          <a:prstGeom prst="rect">
            <a:avLst/>
          </a:prstGeom>
          <a:noFill/>
        </p:spPr>
        <p:txBody>
          <a:bodyPr wrap="none" rtlCol="0">
            <a:spAutoFit/>
          </a:bodyPr>
          <a:lstStyle/>
          <a:p>
            <a:r>
              <a:rPr lang="en-US" sz="2400" dirty="0"/>
              <a:t>Morton et al, </a:t>
            </a:r>
            <a:r>
              <a:rPr lang="en-US" sz="2400" i="1" dirty="0"/>
              <a:t>Cell</a:t>
            </a:r>
            <a:r>
              <a:rPr lang="en-US" sz="2400" dirty="0"/>
              <a:t> 2019</a:t>
            </a:r>
          </a:p>
        </p:txBody>
      </p:sp>
    </p:spTree>
    <p:extLst>
      <p:ext uri="{BB962C8B-B14F-4D97-AF65-F5344CB8AC3E}">
        <p14:creationId xmlns:p14="http://schemas.microsoft.com/office/powerpoint/2010/main" val="871477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8835D-78C9-9B42-8E74-BEAA6A9EFED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22312" y="315512"/>
            <a:ext cx="1853027" cy="1843065"/>
          </a:xfrm>
          <a:prstGeom prst="rect">
            <a:avLst/>
          </a:prstGeom>
        </p:spPr>
      </p:pic>
      <p:pic>
        <p:nvPicPr>
          <p:cNvPr id="5" name="Content Placeholder 4">
            <a:extLst>
              <a:ext uri="{FF2B5EF4-FFF2-40B4-BE49-F238E27FC236}">
                <a16:creationId xmlns:a16="http://schemas.microsoft.com/office/drawing/2014/main" id="{B8A0C308-D8AE-9A4C-8044-8AE4C9D1F6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84407" y="157531"/>
            <a:ext cx="2404160" cy="2001045"/>
          </a:xfrm>
          <a:prstGeom prst="rect">
            <a:avLst/>
          </a:prstGeom>
        </p:spPr>
      </p:pic>
      <p:sp>
        <p:nvSpPr>
          <p:cNvPr id="8" name="TextBox 7">
            <a:extLst>
              <a:ext uri="{FF2B5EF4-FFF2-40B4-BE49-F238E27FC236}">
                <a16:creationId xmlns:a16="http://schemas.microsoft.com/office/drawing/2014/main" id="{33CE10ED-A772-DC49-8E77-E02E2DE7A42E}"/>
              </a:ext>
            </a:extLst>
          </p:cNvPr>
          <p:cNvSpPr txBox="1"/>
          <p:nvPr/>
        </p:nvSpPr>
        <p:spPr>
          <a:xfrm>
            <a:off x="420702" y="1810465"/>
            <a:ext cx="11029764" cy="4607095"/>
          </a:xfrm>
          <a:prstGeom prst="rect">
            <a:avLst/>
          </a:prstGeom>
          <a:noFill/>
        </p:spPr>
        <p:txBody>
          <a:bodyPr wrap="square" rtlCol="0">
            <a:spAutoFit/>
          </a:bodyPr>
          <a:lstStyle/>
          <a:p>
            <a:pPr marL="457189" indent="-457189">
              <a:buFont typeface="Arial" panose="020B0604020202020204" pitchFamily="34" charset="0"/>
              <a:buChar char="•"/>
            </a:pPr>
            <a:r>
              <a:rPr lang="en-US" sz="2667" dirty="0">
                <a:sym typeface="Wingdings" pitchFamily="2" charset="2"/>
              </a:rPr>
              <a:t>Found in many forms of cancer.  </a:t>
            </a:r>
          </a:p>
          <a:p>
            <a:pPr marL="1066773" lvl="1" indent="-457189">
              <a:buFont typeface="Arial" panose="020B0604020202020204" pitchFamily="34" charset="0"/>
              <a:buChar char="•"/>
            </a:pPr>
            <a:r>
              <a:rPr lang="en-US" sz="2667" dirty="0">
                <a:sym typeface="Wingdings" pitchFamily="2" charset="2"/>
              </a:rPr>
              <a:t>Particularly prevalent in aggressive cancers notoriously difficult to treat  </a:t>
            </a:r>
            <a:endParaRPr lang="en-US" sz="2667" dirty="0"/>
          </a:p>
          <a:p>
            <a:pPr marL="457189" indent="-457189">
              <a:buFont typeface="Arial" panose="020B0604020202020204" pitchFamily="34" charset="0"/>
              <a:buChar char="•"/>
            </a:pPr>
            <a:r>
              <a:rPr lang="en-US" sz="2667" dirty="0"/>
              <a:t>Massive focal DNA amplifications </a:t>
            </a:r>
          </a:p>
          <a:p>
            <a:pPr marL="1066773" lvl="1" indent="-457189">
              <a:buFont typeface="Arial" panose="020B0604020202020204" pitchFamily="34" charset="0"/>
              <a:buChar char="•"/>
            </a:pPr>
            <a:r>
              <a:rPr lang="en-US" sz="2667" dirty="0"/>
              <a:t>10-100s of copies per cell</a:t>
            </a:r>
          </a:p>
          <a:p>
            <a:pPr marL="1066773" lvl="1" indent="-457189">
              <a:buFont typeface="Arial" panose="020B0604020202020204" pitchFamily="34" charset="0"/>
              <a:buChar char="•"/>
            </a:pPr>
            <a:r>
              <a:rPr lang="en-US" sz="2667" dirty="0"/>
              <a:t>0.5 – 2.5 Million base pairs in size</a:t>
            </a:r>
          </a:p>
          <a:p>
            <a:pPr marL="457189" indent="-457189">
              <a:buFont typeface="Arial" panose="020B0604020202020204" pitchFamily="34" charset="0"/>
              <a:buChar char="•"/>
            </a:pPr>
            <a:r>
              <a:rPr lang="en-US" sz="2667" dirty="0"/>
              <a:t>Complex structures </a:t>
            </a:r>
            <a:r>
              <a:rPr lang="en-US" sz="2667" dirty="0">
                <a:sym typeface="Wingdings" pitchFamily="2" charset="2"/>
              </a:rPr>
              <a:t> can incorporate multiple oncogenes from different chromosomes</a:t>
            </a:r>
          </a:p>
          <a:p>
            <a:pPr marL="1066773" lvl="1" indent="-457189">
              <a:buFont typeface="Arial" panose="020B0604020202020204" pitchFamily="34" charset="0"/>
              <a:buChar char="•"/>
            </a:pPr>
            <a:r>
              <a:rPr lang="en-US" sz="2667" dirty="0">
                <a:sym typeface="Wingdings" pitchFamily="2" charset="2"/>
              </a:rPr>
              <a:t>Extensive sub-clonality</a:t>
            </a:r>
          </a:p>
          <a:p>
            <a:pPr marL="457189" indent="-457189">
              <a:buFont typeface="Arial" panose="020B0604020202020204" pitchFamily="34" charset="0"/>
              <a:buChar char="•"/>
            </a:pPr>
            <a:r>
              <a:rPr lang="en-US" sz="2667" dirty="0">
                <a:sym typeface="Wingdings" pitchFamily="2" charset="2"/>
              </a:rPr>
              <a:t>Can hop back into the genome and remodel it</a:t>
            </a:r>
          </a:p>
          <a:p>
            <a:pPr marL="457189" indent="-457189">
              <a:buFont typeface="Arial" panose="020B0604020202020204" pitchFamily="34" charset="0"/>
              <a:buChar char="•"/>
            </a:pPr>
            <a:r>
              <a:rPr lang="en-US" sz="2667" dirty="0">
                <a:sym typeface="Wingdings" pitchFamily="2" charset="2"/>
              </a:rPr>
              <a:t>Provides a means for rapid tumor evolution and emergence of drug resistance phenotypes</a:t>
            </a:r>
          </a:p>
        </p:txBody>
      </p:sp>
      <p:sp>
        <p:nvSpPr>
          <p:cNvPr id="4" name="TextBox 3">
            <a:extLst>
              <a:ext uri="{FF2B5EF4-FFF2-40B4-BE49-F238E27FC236}">
                <a16:creationId xmlns:a16="http://schemas.microsoft.com/office/drawing/2014/main" id="{C4D6178F-163F-4343-A781-514F5FB4F8D3}"/>
              </a:ext>
            </a:extLst>
          </p:cNvPr>
          <p:cNvSpPr txBox="1"/>
          <p:nvPr/>
        </p:nvSpPr>
        <p:spPr>
          <a:xfrm>
            <a:off x="420702" y="347927"/>
            <a:ext cx="6689845" cy="1241237"/>
          </a:xfrm>
          <a:prstGeom prst="rect">
            <a:avLst/>
          </a:prstGeom>
          <a:noFill/>
        </p:spPr>
        <p:txBody>
          <a:bodyPr wrap="none" rtlCol="0">
            <a:spAutoFit/>
          </a:bodyPr>
          <a:lstStyle/>
          <a:p>
            <a:r>
              <a:rPr lang="en-US" sz="3733" b="1" dirty="0"/>
              <a:t>Extrachromosomal DNA (</a:t>
            </a:r>
            <a:r>
              <a:rPr lang="en-US" sz="3733" b="1" dirty="0" err="1"/>
              <a:t>ecDNA</a:t>
            </a:r>
            <a:r>
              <a:rPr lang="en-US" sz="3733" b="1" dirty="0"/>
              <a:t>)</a:t>
            </a:r>
          </a:p>
          <a:p>
            <a:r>
              <a:rPr lang="en-US" sz="3733" b="1" dirty="0"/>
              <a:t>AKA: “double minutes”</a:t>
            </a:r>
          </a:p>
        </p:txBody>
      </p:sp>
    </p:spTree>
    <p:extLst>
      <p:ext uri="{BB962C8B-B14F-4D97-AF65-F5344CB8AC3E}">
        <p14:creationId xmlns:p14="http://schemas.microsoft.com/office/powerpoint/2010/main" val="276049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BFB6-DC09-1949-9DEC-8C7A21BCA774}"/>
              </a:ext>
            </a:extLst>
          </p:cNvPr>
          <p:cNvSpPr>
            <a:spLocks noGrp="1"/>
          </p:cNvSpPr>
          <p:nvPr>
            <p:ph type="title"/>
          </p:nvPr>
        </p:nvSpPr>
        <p:spPr>
          <a:xfrm>
            <a:off x="1327800" y="-218075"/>
            <a:ext cx="10515600" cy="1325563"/>
          </a:xfrm>
        </p:spPr>
        <p:txBody>
          <a:bodyPr/>
          <a:lstStyle/>
          <a:p>
            <a:r>
              <a:rPr lang="en-US" dirty="0"/>
              <a:t>Profiling Techniques for DNA methylation</a:t>
            </a:r>
          </a:p>
        </p:txBody>
      </p:sp>
      <p:pic>
        <p:nvPicPr>
          <p:cNvPr id="5" name="Picture 4">
            <a:extLst>
              <a:ext uri="{FF2B5EF4-FFF2-40B4-BE49-F238E27FC236}">
                <a16:creationId xmlns:a16="http://schemas.microsoft.com/office/drawing/2014/main" id="{631F5DB0-934C-7A4C-9082-9E2F22C3D7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38200" y="885912"/>
            <a:ext cx="7142400" cy="5329117"/>
          </a:xfrm>
          <a:prstGeom prst="rect">
            <a:avLst/>
          </a:prstGeom>
        </p:spPr>
      </p:pic>
      <p:sp>
        <p:nvSpPr>
          <p:cNvPr id="6" name="TextBox 5">
            <a:extLst>
              <a:ext uri="{FF2B5EF4-FFF2-40B4-BE49-F238E27FC236}">
                <a16:creationId xmlns:a16="http://schemas.microsoft.com/office/drawing/2014/main" id="{D2FC047F-103F-F14E-8293-9C7512558D05}"/>
              </a:ext>
            </a:extLst>
          </p:cNvPr>
          <p:cNvSpPr txBox="1"/>
          <p:nvPr/>
        </p:nvSpPr>
        <p:spPr>
          <a:xfrm>
            <a:off x="7905329" y="6488668"/>
            <a:ext cx="3150542" cy="369332"/>
          </a:xfrm>
          <a:prstGeom prst="rect">
            <a:avLst/>
          </a:prstGeom>
          <a:noFill/>
        </p:spPr>
        <p:txBody>
          <a:bodyPr wrap="none" rtlCol="0">
            <a:spAutoFit/>
          </a:bodyPr>
          <a:lstStyle/>
          <a:p>
            <a:r>
              <a:rPr lang="en-US" dirty="0" err="1"/>
              <a:t>Cazaly</a:t>
            </a:r>
            <a:r>
              <a:rPr lang="en-US" dirty="0"/>
              <a:t> et al., </a:t>
            </a:r>
            <a:r>
              <a:rPr lang="en-US" i="1" dirty="0"/>
              <a:t>Front Pharm </a:t>
            </a:r>
            <a:r>
              <a:rPr lang="en-US" dirty="0"/>
              <a:t>2019</a:t>
            </a:r>
          </a:p>
        </p:txBody>
      </p:sp>
      <p:sp>
        <p:nvSpPr>
          <p:cNvPr id="7" name="Right Arrow 6">
            <a:extLst>
              <a:ext uri="{FF2B5EF4-FFF2-40B4-BE49-F238E27FC236}">
                <a16:creationId xmlns:a16="http://schemas.microsoft.com/office/drawing/2014/main" id="{96CAD7F6-70AD-5344-B7D9-21A58B6ABCB6}"/>
              </a:ext>
            </a:extLst>
          </p:cNvPr>
          <p:cNvSpPr/>
          <p:nvPr/>
        </p:nvSpPr>
        <p:spPr>
          <a:xfrm>
            <a:off x="1648800" y="1107488"/>
            <a:ext cx="554400" cy="325312"/>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6037CF1A-53AF-CE4D-94E6-33EC15E9B012}"/>
              </a:ext>
            </a:extLst>
          </p:cNvPr>
          <p:cNvSpPr/>
          <p:nvPr/>
        </p:nvSpPr>
        <p:spPr>
          <a:xfrm>
            <a:off x="1648800" y="3931088"/>
            <a:ext cx="554400" cy="325312"/>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6100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4E17B-7687-6741-B90B-0A4E16E7CF61}"/>
              </a:ext>
            </a:extLst>
          </p:cNvPr>
          <p:cNvSpPr>
            <a:spLocks noGrp="1"/>
          </p:cNvSpPr>
          <p:nvPr>
            <p:ph type="title"/>
          </p:nvPr>
        </p:nvSpPr>
        <p:spPr/>
        <p:txBody>
          <a:bodyPr>
            <a:normAutofit/>
          </a:bodyPr>
          <a:lstStyle/>
          <a:p>
            <a:r>
              <a:rPr lang="en-US" b="1" dirty="0"/>
              <a:t>Selection of enhancers on </a:t>
            </a:r>
            <a:r>
              <a:rPr lang="en-US" b="1" dirty="0" err="1"/>
              <a:t>ecDNA</a:t>
            </a:r>
            <a:endParaRPr lang="en-US" b="1" dirty="0"/>
          </a:p>
        </p:txBody>
      </p:sp>
      <p:pic>
        <p:nvPicPr>
          <p:cNvPr id="5" name="Content Placeholder 4">
            <a:extLst>
              <a:ext uri="{FF2B5EF4-FFF2-40B4-BE49-F238E27FC236}">
                <a16:creationId xmlns:a16="http://schemas.microsoft.com/office/drawing/2014/main" id="{BAE8FA0F-0A38-584B-A41D-EF0AA4DDCFC7}"/>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186071" y="2168129"/>
            <a:ext cx="9819861" cy="4066579"/>
          </a:xfrm>
        </p:spPr>
      </p:pic>
      <p:sp>
        <p:nvSpPr>
          <p:cNvPr id="17" name="5-Point Star 16">
            <a:extLst>
              <a:ext uri="{FF2B5EF4-FFF2-40B4-BE49-F238E27FC236}">
                <a16:creationId xmlns:a16="http://schemas.microsoft.com/office/drawing/2014/main" id="{7F7FCACC-7E84-FF46-8041-FA05BC7A1CEB}"/>
              </a:ext>
            </a:extLst>
          </p:cNvPr>
          <p:cNvSpPr/>
          <p:nvPr/>
        </p:nvSpPr>
        <p:spPr>
          <a:xfrm>
            <a:off x="7329424" y="5274056"/>
            <a:ext cx="146304" cy="14630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D709B588-6757-FE49-921C-CEC9639E168D}"/>
              </a:ext>
            </a:extLst>
          </p:cNvPr>
          <p:cNvSpPr/>
          <p:nvPr/>
        </p:nvSpPr>
        <p:spPr>
          <a:xfrm>
            <a:off x="8305800" y="5943600"/>
            <a:ext cx="146304" cy="14630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a:extLst>
              <a:ext uri="{FF2B5EF4-FFF2-40B4-BE49-F238E27FC236}">
                <a16:creationId xmlns:a16="http://schemas.microsoft.com/office/drawing/2014/main" id="{EABAADBB-FF1D-5544-8B88-295CAE4E0458}"/>
              </a:ext>
            </a:extLst>
          </p:cNvPr>
          <p:cNvSpPr/>
          <p:nvPr/>
        </p:nvSpPr>
        <p:spPr>
          <a:xfrm>
            <a:off x="9220200" y="5791200"/>
            <a:ext cx="146304" cy="14630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a:extLst>
              <a:ext uri="{FF2B5EF4-FFF2-40B4-BE49-F238E27FC236}">
                <a16:creationId xmlns:a16="http://schemas.microsoft.com/office/drawing/2014/main" id="{8D9E5A57-5E30-2546-816C-6B15420D6F07}"/>
              </a:ext>
            </a:extLst>
          </p:cNvPr>
          <p:cNvSpPr/>
          <p:nvPr/>
        </p:nvSpPr>
        <p:spPr>
          <a:xfrm>
            <a:off x="9685044" y="5995851"/>
            <a:ext cx="140517" cy="14051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2B6616B-C4B5-B84C-9D6E-E7759A3A60C5}"/>
              </a:ext>
            </a:extLst>
          </p:cNvPr>
          <p:cNvSpPr txBox="1"/>
          <p:nvPr/>
        </p:nvSpPr>
        <p:spPr>
          <a:xfrm>
            <a:off x="9815237" y="5835823"/>
            <a:ext cx="1645887"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Ectopic regulatory</a:t>
            </a:r>
          </a:p>
          <a:p>
            <a:r>
              <a:rPr lang="en-US" sz="1400" dirty="0">
                <a:latin typeface="Arial" panose="020B0604020202020204" pitchFamily="34" charset="0"/>
                <a:cs typeface="Arial" panose="020B0604020202020204" pitchFamily="34" charset="0"/>
              </a:rPr>
              <a:t>element</a:t>
            </a:r>
            <a:endParaRPr 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0292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295C3F-ED29-294B-92E6-04F9C2481038}"/>
              </a:ext>
            </a:extLst>
          </p:cNvPr>
          <p:cNvPicPr>
            <a:picLocks noChangeAspect="1"/>
          </p:cNvPicPr>
          <p:nvPr/>
        </p:nvPicPr>
        <p:blipFill>
          <a:blip r:embed="rId3"/>
          <a:stretch>
            <a:fillRect/>
          </a:stretch>
        </p:blipFill>
        <p:spPr>
          <a:xfrm rot="19221339">
            <a:off x="4170720" y="1527269"/>
            <a:ext cx="3561589" cy="3957321"/>
          </a:xfrm>
          <a:prstGeom prst="rect">
            <a:avLst/>
          </a:prstGeom>
        </p:spPr>
      </p:pic>
      <p:sp>
        <p:nvSpPr>
          <p:cNvPr id="2" name="Title 1">
            <a:extLst>
              <a:ext uri="{FF2B5EF4-FFF2-40B4-BE49-F238E27FC236}">
                <a16:creationId xmlns:a16="http://schemas.microsoft.com/office/drawing/2014/main" id="{4C03845B-7B53-934B-BAF1-F2700F030997}"/>
              </a:ext>
            </a:extLst>
          </p:cNvPr>
          <p:cNvSpPr>
            <a:spLocks noGrp="1"/>
          </p:cNvSpPr>
          <p:nvPr>
            <p:ph type="title"/>
          </p:nvPr>
        </p:nvSpPr>
        <p:spPr/>
        <p:txBody>
          <a:bodyPr/>
          <a:lstStyle/>
          <a:p>
            <a:r>
              <a:rPr lang="en-US" dirty="0"/>
              <a:t>The “</a:t>
            </a:r>
            <a:r>
              <a:rPr lang="en-US" dirty="0" err="1"/>
              <a:t>Onco</a:t>
            </a:r>
            <a:r>
              <a:rPr lang="en-US" dirty="0"/>
              <a:t>-locus”</a:t>
            </a:r>
          </a:p>
        </p:txBody>
      </p:sp>
      <p:sp>
        <p:nvSpPr>
          <p:cNvPr id="5" name="TextBox 4">
            <a:extLst>
              <a:ext uri="{FF2B5EF4-FFF2-40B4-BE49-F238E27FC236}">
                <a16:creationId xmlns:a16="http://schemas.microsoft.com/office/drawing/2014/main" id="{4A00D846-21E1-A741-819A-D3DA9419B143}"/>
              </a:ext>
            </a:extLst>
          </p:cNvPr>
          <p:cNvSpPr txBox="1"/>
          <p:nvPr/>
        </p:nvSpPr>
        <p:spPr>
          <a:xfrm>
            <a:off x="2803523" y="5609751"/>
            <a:ext cx="7021474" cy="830997"/>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Oncogene + enhancers + </a:t>
            </a:r>
          </a:p>
          <a:p>
            <a:pPr algn="ctr"/>
            <a:r>
              <a:rPr lang="en-US" sz="2400" b="1" dirty="0">
                <a:latin typeface="Arial" panose="020B0604020202020204" pitchFamily="34" charset="0"/>
                <a:cs typeface="Arial" panose="020B0604020202020204" pitchFamily="34" charset="0"/>
              </a:rPr>
              <a:t>other selected elements contributing to fitness</a:t>
            </a:r>
          </a:p>
        </p:txBody>
      </p:sp>
    </p:spTree>
    <p:extLst>
      <p:ext uri="{BB962C8B-B14F-4D97-AF65-F5344CB8AC3E}">
        <p14:creationId xmlns:p14="http://schemas.microsoft.com/office/powerpoint/2010/main" val="236840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2F67-664F-D443-8BBF-B4D2CC8AB691}"/>
              </a:ext>
            </a:extLst>
          </p:cNvPr>
          <p:cNvSpPr>
            <a:spLocks noGrp="1"/>
          </p:cNvSpPr>
          <p:nvPr>
            <p:ph type="title"/>
          </p:nvPr>
        </p:nvSpPr>
        <p:spPr>
          <a:xfrm>
            <a:off x="1" y="-188083"/>
            <a:ext cx="12091687" cy="1143000"/>
          </a:xfrm>
        </p:spPr>
        <p:txBody>
          <a:bodyPr>
            <a:noAutofit/>
          </a:bodyPr>
          <a:lstStyle/>
          <a:p>
            <a:r>
              <a:rPr lang="en-US" sz="2667" b="1" dirty="0"/>
              <a:t>Precision cancer medicine – A vision for an epigenomics based approach</a:t>
            </a:r>
          </a:p>
        </p:txBody>
      </p:sp>
      <p:sp>
        <p:nvSpPr>
          <p:cNvPr id="3" name="TextBox 2">
            <a:extLst>
              <a:ext uri="{FF2B5EF4-FFF2-40B4-BE49-F238E27FC236}">
                <a16:creationId xmlns:a16="http://schemas.microsoft.com/office/drawing/2014/main" id="{4BB16C12-2855-D94A-A0D7-13453A38CB68}"/>
              </a:ext>
            </a:extLst>
          </p:cNvPr>
          <p:cNvSpPr txBox="1"/>
          <p:nvPr/>
        </p:nvSpPr>
        <p:spPr>
          <a:xfrm>
            <a:off x="1023606" y="1142817"/>
            <a:ext cx="9310255"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Leverage knowledge about the genetic makeup of cancer for precisely targeted therapy. </a:t>
            </a:r>
          </a:p>
        </p:txBody>
      </p:sp>
      <p:grpSp>
        <p:nvGrpSpPr>
          <p:cNvPr id="13" name="Group 12">
            <a:extLst>
              <a:ext uri="{FF2B5EF4-FFF2-40B4-BE49-F238E27FC236}">
                <a16:creationId xmlns:a16="http://schemas.microsoft.com/office/drawing/2014/main" id="{420C8B01-D5E5-CA4F-AEEA-EEB2EDD5F611}"/>
              </a:ext>
            </a:extLst>
          </p:cNvPr>
          <p:cNvGrpSpPr/>
          <p:nvPr/>
        </p:nvGrpSpPr>
        <p:grpSpPr>
          <a:xfrm>
            <a:off x="1956561" y="2352038"/>
            <a:ext cx="4358457" cy="3518247"/>
            <a:chOff x="1960210" y="1752625"/>
            <a:chExt cx="3268843" cy="2638685"/>
          </a:xfrm>
        </p:grpSpPr>
        <p:pic>
          <p:nvPicPr>
            <p:cNvPr id="5" name="Picture 4">
              <a:extLst>
                <a:ext uri="{FF2B5EF4-FFF2-40B4-BE49-F238E27FC236}">
                  <a16:creationId xmlns:a16="http://schemas.microsoft.com/office/drawing/2014/main" id="{07C442F8-3639-0C43-ABBD-307093E0A8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60210" y="1752625"/>
              <a:ext cx="3268843" cy="2638685"/>
            </a:xfrm>
            <a:prstGeom prst="rect">
              <a:avLst/>
            </a:prstGeom>
          </p:spPr>
        </p:pic>
        <p:pic>
          <p:nvPicPr>
            <p:cNvPr id="11" name="Picture 10">
              <a:extLst>
                <a:ext uri="{FF2B5EF4-FFF2-40B4-BE49-F238E27FC236}">
                  <a16:creationId xmlns:a16="http://schemas.microsoft.com/office/drawing/2014/main" id="{782E8DDF-1C49-1A4F-85E3-7D2634F516D6}"/>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a:xfrm>
              <a:off x="3415794" y="3595483"/>
              <a:ext cx="814654" cy="795827"/>
            </a:xfrm>
            <a:prstGeom prst="rect">
              <a:avLst/>
            </a:prstGeom>
          </p:spPr>
        </p:pic>
        <p:sp>
          <p:nvSpPr>
            <p:cNvPr id="9" name="Left Arrow 8">
              <a:extLst>
                <a:ext uri="{FF2B5EF4-FFF2-40B4-BE49-F238E27FC236}">
                  <a16:creationId xmlns:a16="http://schemas.microsoft.com/office/drawing/2014/main" id="{0B981EA4-96D7-C048-803C-115B28FF8866}"/>
                </a:ext>
              </a:extLst>
            </p:cNvPr>
            <p:cNvSpPr/>
            <p:nvPr/>
          </p:nvSpPr>
          <p:spPr>
            <a:xfrm rot="18000000">
              <a:off x="3862032" y="3615694"/>
              <a:ext cx="147837" cy="175214"/>
            </a:xfrm>
            <a:prstGeom prst="lef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10" name="TextBox 9">
            <a:extLst>
              <a:ext uri="{FF2B5EF4-FFF2-40B4-BE49-F238E27FC236}">
                <a16:creationId xmlns:a16="http://schemas.microsoft.com/office/drawing/2014/main" id="{4FC28FC2-3341-6C4F-B837-4A9BA76620C0}"/>
              </a:ext>
            </a:extLst>
          </p:cNvPr>
          <p:cNvSpPr txBox="1"/>
          <p:nvPr/>
        </p:nvSpPr>
        <p:spPr>
          <a:xfrm>
            <a:off x="7410110" y="2056912"/>
            <a:ext cx="4073733" cy="1200329"/>
          </a:xfrm>
          <a:prstGeom prst="rect">
            <a:avLst/>
          </a:prstGeom>
          <a:noFill/>
        </p:spPr>
        <p:txBody>
          <a:bodyPr wrap="square" rtlCol="0">
            <a:spAutoFit/>
          </a:bodyPr>
          <a:lstStyle/>
          <a:p>
            <a:pPr marL="380990" indent="-380990">
              <a:buFont typeface="Arial" panose="020B0604020202020204" pitchFamily="34" charset="0"/>
              <a:buChar char="•"/>
            </a:pPr>
            <a:r>
              <a:rPr lang="en-US" sz="2400" dirty="0"/>
              <a:t>Some success</a:t>
            </a:r>
          </a:p>
          <a:p>
            <a:pPr marL="380990" indent="-380990">
              <a:buFont typeface="Arial" panose="020B0604020202020204" pitchFamily="34" charset="0"/>
              <a:buChar char="•"/>
            </a:pPr>
            <a:r>
              <a:rPr lang="en-US" sz="2400" dirty="0"/>
              <a:t>Most patients don’t meet the clinical criteria </a:t>
            </a:r>
          </a:p>
        </p:txBody>
      </p:sp>
      <p:grpSp>
        <p:nvGrpSpPr>
          <p:cNvPr id="18" name="Group 17">
            <a:extLst>
              <a:ext uri="{FF2B5EF4-FFF2-40B4-BE49-F238E27FC236}">
                <a16:creationId xmlns:a16="http://schemas.microsoft.com/office/drawing/2014/main" id="{9A4FBCB3-9905-4944-A6FC-D4454DC6C3F4}"/>
              </a:ext>
            </a:extLst>
          </p:cNvPr>
          <p:cNvGrpSpPr/>
          <p:nvPr/>
        </p:nvGrpSpPr>
        <p:grpSpPr>
          <a:xfrm>
            <a:off x="7668500" y="3368405"/>
            <a:ext cx="3742336" cy="3067119"/>
            <a:chOff x="1862589" y="981127"/>
            <a:chExt cx="5482531" cy="4493336"/>
          </a:xfrm>
        </p:grpSpPr>
        <p:sp>
          <p:nvSpPr>
            <p:cNvPr id="19" name="Oval 18">
              <a:extLst>
                <a:ext uri="{FF2B5EF4-FFF2-40B4-BE49-F238E27FC236}">
                  <a16:creationId xmlns:a16="http://schemas.microsoft.com/office/drawing/2014/main" id="{BB3C2820-A907-9740-9344-C05A8262320F}"/>
                </a:ext>
              </a:extLst>
            </p:cNvPr>
            <p:cNvSpPr/>
            <p:nvPr/>
          </p:nvSpPr>
          <p:spPr>
            <a:xfrm>
              <a:off x="2149637" y="3834704"/>
              <a:ext cx="5195483" cy="163975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The Tumor Epigenome</a:t>
              </a:r>
            </a:p>
          </p:txBody>
        </p:sp>
        <p:sp>
          <p:nvSpPr>
            <p:cNvPr id="20" name="Oval 19">
              <a:extLst>
                <a:ext uri="{FF2B5EF4-FFF2-40B4-BE49-F238E27FC236}">
                  <a16:creationId xmlns:a16="http://schemas.microsoft.com/office/drawing/2014/main" id="{33CE802D-43DE-5F4B-AE58-1793E851456A}"/>
                </a:ext>
              </a:extLst>
            </p:cNvPr>
            <p:cNvSpPr/>
            <p:nvPr/>
          </p:nvSpPr>
          <p:spPr>
            <a:xfrm>
              <a:off x="1862591" y="3499650"/>
              <a:ext cx="1980819" cy="7085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1" name="Picture 20">
              <a:extLst>
                <a:ext uri="{FF2B5EF4-FFF2-40B4-BE49-F238E27FC236}">
                  <a16:creationId xmlns:a16="http://schemas.microsoft.com/office/drawing/2014/main" id="{0D31DBFA-36F7-0B46-8524-C8B54A6724B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49637" y="981127"/>
              <a:ext cx="1459932" cy="3100305"/>
            </a:xfrm>
            <a:prstGeom prst="rect">
              <a:avLst/>
            </a:prstGeom>
          </p:spPr>
        </p:pic>
        <p:sp>
          <p:nvSpPr>
            <p:cNvPr id="22" name="Freeform 21">
              <a:extLst>
                <a:ext uri="{FF2B5EF4-FFF2-40B4-BE49-F238E27FC236}">
                  <a16:creationId xmlns:a16="http://schemas.microsoft.com/office/drawing/2014/main" id="{2312C38E-85C7-914A-B1D3-D7FBB510E058}"/>
                </a:ext>
              </a:extLst>
            </p:cNvPr>
            <p:cNvSpPr/>
            <p:nvPr/>
          </p:nvSpPr>
          <p:spPr>
            <a:xfrm>
              <a:off x="1862589" y="1182696"/>
              <a:ext cx="1980819" cy="2937225"/>
            </a:xfrm>
            <a:custGeom>
              <a:avLst/>
              <a:gdLst>
                <a:gd name="connsiteX0" fmla="*/ 1868234 w 3736469"/>
                <a:gd name="connsiteY0" fmla="*/ 0 h 3803903"/>
                <a:gd name="connsiteX1" fmla="*/ 3736468 w 3736469"/>
                <a:gd name="connsiteY1" fmla="*/ 3291840 h 3803903"/>
                <a:gd name="connsiteX2" fmla="*/ 3716241 w 3736469"/>
                <a:gd name="connsiteY2" fmla="*/ 3291840 h 3803903"/>
                <a:gd name="connsiteX3" fmla="*/ 3726824 w 3736469"/>
                <a:gd name="connsiteY3" fmla="*/ 3308522 h 3803903"/>
                <a:gd name="connsiteX4" fmla="*/ 3736469 w 3736469"/>
                <a:gd name="connsiteY4" fmla="*/ 3354473 h 3803903"/>
                <a:gd name="connsiteX5" fmla="*/ 1868235 w 3736469"/>
                <a:gd name="connsiteY5" fmla="*/ 3803903 h 3803903"/>
                <a:gd name="connsiteX6" fmla="*/ 1 w 3736469"/>
                <a:gd name="connsiteY6" fmla="*/ 3354473 h 3803903"/>
                <a:gd name="connsiteX7" fmla="*/ 9647 w 3736469"/>
                <a:gd name="connsiteY7" fmla="*/ 3308522 h 3803903"/>
                <a:gd name="connsiteX8" fmla="*/ 20230 w 3736469"/>
                <a:gd name="connsiteY8" fmla="*/ 3291840 h 3803903"/>
                <a:gd name="connsiteX9" fmla="*/ 0 w 3736469"/>
                <a:gd name="connsiteY9" fmla="*/ 3291840 h 380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6469" h="3803903">
                  <a:moveTo>
                    <a:pt x="1868234" y="0"/>
                  </a:moveTo>
                  <a:lnTo>
                    <a:pt x="3736468" y="3291840"/>
                  </a:lnTo>
                  <a:lnTo>
                    <a:pt x="3716241" y="3291840"/>
                  </a:lnTo>
                  <a:lnTo>
                    <a:pt x="3726824" y="3308522"/>
                  </a:lnTo>
                  <a:cubicBezTo>
                    <a:pt x="3733202" y="3323630"/>
                    <a:pt x="3736469" y="3338960"/>
                    <a:pt x="3736469" y="3354473"/>
                  </a:cubicBezTo>
                  <a:cubicBezTo>
                    <a:pt x="3736469" y="3602686"/>
                    <a:pt x="2900032" y="3803903"/>
                    <a:pt x="1868235" y="3803903"/>
                  </a:cubicBezTo>
                  <a:cubicBezTo>
                    <a:pt x="836438" y="3803903"/>
                    <a:pt x="1" y="3602686"/>
                    <a:pt x="1" y="3354473"/>
                  </a:cubicBezTo>
                  <a:cubicBezTo>
                    <a:pt x="1" y="3338960"/>
                    <a:pt x="3269" y="3323630"/>
                    <a:pt x="9647" y="3308522"/>
                  </a:cubicBezTo>
                  <a:lnTo>
                    <a:pt x="20230" y="3291840"/>
                  </a:lnTo>
                  <a:lnTo>
                    <a:pt x="0" y="3291840"/>
                  </a:lnTo>
                  <a:close/>
                </a:path>
              </a:pathLst>
            </a:cu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TextBox 22">
              <a:extLst>
                <a:ext uri="{FF2B5EF4-FFF2-40B4-BE49-F238E27FC236}">
                  <a16:creationId xmlns:a16="http://schemas.microsoft.com/office/drawing/2014/main" id="{0C8F30A2-0752-3145-B113-10F80EC21FC8}"/>
                </a:ext>
              </a:extLst>
            </p:cNvPr>
            <p:cNvSpPr txBox="1"/>
            <p:nvPr/>
          </p:nvSpPr>
          <p:spPr>
            <a:xfrm>
              <a:off x="2537792" y="3558779"/>
              <a:ext cx="1592663" cy="555914"/>
            </a:xfrm>
            <a:prstGeom prst="rect">
              <a:avLst/>
            </a:prstGeom>
            <a:noFill/>
            <a:ln>
              <a:noFill/>
            </a:ln>
          </p:spPr>
          <p:txBody>
            <a:bodyPr wrap="square" rtlCol="0">
              <a:spAutoFit/>
            </a:bodyPr>
            <a:lstStyle/>
            <a:p>
              <a:pPr algn="ctr"/>
              <a:r>
                <a:rPr lang="en-US" sz="933" dirty="0"/>
                <a:t>Mutations </a:t>
              </a:r>
            </a:p>
            <a:p>
              <a:pPr algn="ctr"/>
              <a:r>
                <a:rPr lang="en-US" sz="933" dirty="0"/>
                <a:t>in Genes</a:t>
              </a:r>
            </a:p>
          </p:txBody>
        </p:sp>
      </p:grpSp>
    </p:spTree>
    <p:extLst>
      <p:ext uri="{BB962C8B-B14F-4D97-AF65-F5344CB8AC3E}">
        <p14:creationId xmlns:p14="http://schemas.microsoft.com/office/powerpoint/2010/main" val="1844958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2F67-664F-D443-8BBF-B4D2CC8AB691}"/>
              </a:ext>
            </a:extLst>
          </p:cNvPr>
          <p:cNvSpPr>
            <a:spLocks noGrp="1"/>
          </p:cNvSpPr>
          <p:nvPr>
            <p:ph type="title"/>
          </p:nvPr>
        </p:nvSpPr>
        <p:spPr>
          <a:xfrm>
            <a:off x="1" y="-10604"/>
            <a:ext cx="12091687" cy="1143000"/>
          </a:xfrm>
        </p:spPr>
        <p:txBody>
          <a:bodyPr>
            <a:noAutofit/>
          </a:bodyPr>
          <a:lstStyle/>
          <a:p>
            <a:r>
              <a:rPr lang="en-US" sz="2667" b="1" dirty="0"/>
              <a:t>Precision cancer medicine – An epigenomics based approach</a:t>
            </a:r>
          </a:p>
        </p:txBody>
      </p:sp>
      <p:pic>
        <p:nvPicPr>
          <p:cNvPr id="5" name="Picture 4">
            <a:extLst>
              <a:ext uri="{FF2B5EF4-FFF2-40B4-BE49-F238E27FC236}">
                <a16:creationId xmlns:a16="http://schemas.microsoft.com/office/drawing/2014/main" id="{8A11BD0A-31AF-A341-8C63-BD9FE92E58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242377" y="1450606"/>
            <a:ext cx="2507755" cy="1459951"/>
          </a:xfrm>
          <a:prstGeom prst="rect">
            <a:avLst/>
          </a:prstGeom>
        </p:spPr>
      </p:pic>
      <p:pic>
        <p:nvPicPr>
          <p:cNvPr id="13" name="Picture 12">
            <a:extLst>
              <a:ext uri="{FF2B5EF4-FFF2-40B4-BE49-F238E27FC236}">
                <a16:creationId xmlns:a16="http://schemas.microsoft.com/office/drawing/2014/main" id="{DC1DDBA3-DF0D-3B45-8246-9081217F991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65889" y="956379"/>
            <a:ext cx="4015328" cy="2569811"/>
          </a:xfrm>
          <a:prstGeom prst="rect">
            <a:avLst/>
          </a:prstGeom>
        </p:spPr>
      </p:pic>
      <p:cxnSp>
        <p:nvCxnSpPr>
          <p:cNvPr id="40" name="Straight Arrow Connector 39">
            <a:extLst>
              <a:ext uri="{FF2B5EF4-FFF2-40B4-BE49-F238E27FC236}">
                <a16:creationId xmlns:a16="http://schemas.microsoft.com/office/drawing/2014/main" id="{0EE52046-1669-5E42-A8BA-D6360BB6EEEB}"/>
              </a:ext>
            </a:extLst>
          </p:cNvPr>
          <p:cNvCxnSpPr>
            <a:cxnSpLocks/>
          </p:cNvCxnSpPr>
          <p:nvPr/>
        </p:nvCxnSpPr>
        <p:spPr>
          <a:xfrm>
            <a:off x="4752691" y="2135827"/>
            <a:ext cx="642452" cy="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447A3C71-8367-754C-AD31-D53888E3C0F4}"/>
              </a:ext>
            </a:extLst>
          </p:cNvPr>
          <p:cNvSpPr txBox="1"/>
          <p:nvPr/>
        </p:nvSpPr>
        <p:spPr>
          <a:xfrm>
            <a:off x="1065889" y="3353687"/>
            <a:ext cx="1520544" cy="830997"/>
          </a:xfrm>
          <a:prstGeom prst="rect">
            <a:avLst/>
          </a:prstGeom>
          <a:noFill/>
        </p:spPr>
        <p:txBody>
          <a:bodyPr wrap="none" rtlCol="0">
            <a:spAutoFit/>
          </a:bodyPr>
          <a:lstStyle/>
          <a:p>
            <a:r>
              <a:rPr lang="en-US" sz="2400" dirty="0"/>
              <a:t>Consented</a:t>
            </a:r>
          </a:p>
          <a:p>
            <a:r>
              <a:rPr lang="en-US" sz="2400" dirty="0"/>
              <a:t>Patients</a:t>
            </a:r>
          </a:p>
        </p:txBody>
      </p:sp>
      <p:sp>
        <p:nvSpPr>
          <p:cNvPr id="43" name="TextBox 42">
            <a:extLst>
              <a:ext uri="{FF2B5EF4-FFF2-40B4-BE49-F238E27FC236}">
                <a16:creationId xmlns:a16="http://schemas.microsoft.com/office/drawing/2014/main" id="{59DBA129-8258-6E46-B8A6-F26B8844A94B}"/>
              </a:ext>
            </a:extLst>
          </p:cNvPr>
          <p:cNvSpPr txBox="1"/>
          <p:nvPr/>
        </p:nvSpPr>
        <p:spPr>
          <a:xfrm>
            <a:off x="3234815" y="3353687"/>
            <a:ext cx="1431802" cy="830997"/>
          </a:xfrm>
          <a:prstGeom prst="rect">
            <a:avLst/>
          </a:prstGeom>
          <a:noFill/>
        </p:spPr>
        <p:txBody>
          <a:bodyPr wrap="none" rtlCol="0">
            <a:spAutoFit/>
          </a:bodyPr>
          <a:lstStyle/>
          <a:p>
            <a:r>
              <a:rPr lang="en-US" sz="2400" dirty="0"/>
              <a:t>Tumor</a:t>
            </a:r>
          </a:p>
          <a:p>
            <a:r>
              <a:rPr lang="en-US" sz="2400" dirty="0"/>
              <a:t>Collection</a:t>
            </a:r>
          </a:p>
        </p:txBody>
      </p:sp>
      <p:sp>
        <p:nvSpPr>
          <p:cNvPr id="44" name="TextBox 43">
            <a:extLst>
              <a:ext uri="{FF2B5EF4-FFF2-40B4-BE49-F238E27FC236}">
                <a16:creationId xmlns:a16="http://schemas.microsoft.com/office/drawing/2014/main" id="{CE460263-3CA8-544C-A29A-25E85A36443E}"/>
              </a:ext>
            </a:extLst>
          </p:cNvPr>
          <p:cNvSpPr txBox="1"/>
          <p:nvPr/>
        </p:nvSpPr>
        <p:spPr>
          <a:xfrm>
            <a:off x="5913515" y="3305859"/>
            <a:ext cx="1632948" cy="830997"/>
          </a:xfrm>
          <a:prstGeom prst="rect">
            <a:avLst/>
          </a:prstGeom>
          <a:noFill/>
        </p:spPr>
        <p:txBody>
          <a:bodyPr wrap="none" rtlCol="0">
            <a:spAutoFit/>
          </a:bodyPr>
          <a:lstStyle/>
          <a:p>
            <a:r>
              <a:rPr lang="en-US" sz="2400" dirty="0"/>
              <a:t>Epigenomic</a:t>
            </a:r>
          </a:p>
          <a:p>
            <a:r>
              <a:rPr lang="en-US" sz="2400" dirty="0"/>
              <a:t>Profiling</a:t>
            </a:r>
          </a:p>
        </p:txBody>
      </p:sp>
      <p:sp>
        <p:nvSpPr>
          <p:cNvPr id="45" name="TextBox 44">
            <a:extLst>
              <a:ext uri="{FF2B5EF4-FFF2-40B4-BE49-F238E27FC236}">
                <a16:creationId xmlns:a16="http://schemas.microsoft.com/office/drawing/2014/main" id="{9DF92450-93E0-5A42-A1F8-A56AC6127F8B}"/>
              </a:ext>
            </a:extLst>
          </p:cNvPr>
          <p:cNvSpPr txBox="1"/>
          <p:nvPr/>
        </p:nvSpPr>
        <p:spPr>
          <a:xfrm>
            <a:off x="8206541" y="3395464"/>
            <a:ext cx="2512676" cy="461665"/>
          </a:xfrm>
          <a:prstGeom prst="rect">
            <a:avLst/>
          </a:prstGeom>
          <a:noFill/>
        </p:spPr>
        <p:txBody>
          <a:bodyPr wrap="none" rtlCol="0">
            <a:spAutoFit/>
          </a:bodyPr>
          <a:lstStyle/>
          <a:p>
            <a:r>
              <a:rPr lang="en-US" sz="2400" dirty="0"/>
              <a:t>Clinical Integration</a:t>
            </a:r>
          </a:p>
        </p:txBody>
      </p:sp>
      <p:grpSp>
        <p:nvGrpSpPr>
          <p:cNvPr id="50" name="Group 49">
            <a:extLst>
              <a:ext uri="{FF2B5EF4-FFF2-40B4-BE49-F238E27FC236}">
                <a16:creationId xmlns:a16="http://schemas.microsoft.com/office/drawing/2014/main" id="{E636049D-B89E-5946-883F-90BAF2AF04D2}"/>
              </a:ext>
            </a:extLst>
          </p:cNvPr>
          <p:cNvGrpSpPr/>
          <p:nvPr/>
        </p:nvGrpSpPr>
        <p:grpSpPr>
          <a:xfrm>
            <a:off x="5913515" y="1276697"/>
            <a:ext cx="1772060" cy="1888035"/>
            <a:chOff x="4719814" y="3049846"/>
            <a:chExt cx="1084873" cy="1155874"/>
          </a:xfrm>
        </p:grpSpPr>
        <p:pic>
          <p:nvPicPr>
            <p:cNvPr id="51" name="Picture 50">
              <a:extLst>
                <a:ext uri="{FF2B5EF4-FFF2-40B4-BE49-F238E27FC236}">
                  <a16:creationId xmlns:a16="http://schemas.microsoft.com/office/drawing/2014/main" id="{3A205C44-BDCA-5840-BCBC-2B5C86568BB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1"/>
            <a:stretch/>
          </p:blipFill>
          <p:spPr>
            <a:xfrm>
              <a:off x="4799283" y="3133828"/>
              <a:ext cx="925935" cy="1071892"/>
            </a:xfrm>
            <a:prstGeom prst="rect">
              <a:avLst/>
            </a:prstGeom>
            <a:ln>
              <a:solidFill>
                <a:schemeClr val="tx1"/>
              </a:solidFill>
            </a:ln>
          </p:spPr>
        </p:pic>
        <p:sp>
          <p:nvSpPr>
            <p:cNvPr id="52" name="TextBox 51">
              <a:extLst>
                <a:ext uri="{FF2B5EF4-FFF2-40B4-BE49-F238E27FC236}">
                  <a16:creationId xmlns:a16="http://schemas.microsoft.com/office/drawing/2014/main" id="{01A7B464-F5E5-0241-B46F-E3974CB79B76}"/>
                </a:ext>
              </a:extLst>
            </p:cNvPr>
            <p:cNvSpPr txBox="1"/>
            <p:nvPr/>
          </p:nvSpPr>
          <p:spPr>
            <a:xfrm>
              <a:off x="4719814" y="3049846"/>
              <a:ext cx="1084873" cy="144419"/>
            </a:xfrm>
            <a:prstGeom prst="rect">
              <a:avLst/>
            </a:prstGeom>
            <a:solidFill>
              <a:schemeClr val="bg1"/>
            </a:solidFill>
            <a:ln>
              <a:solidFill>
                <a:schemeClr val="tx1"/>
              </a:solidFill>
            </a:ln>
          </p:spPr>
          <p:txBody>
            <a:bodyPr wrap="square" rtlCol="0">
              <a:spAutoFit/>
            </a:bodyPr>
            <a:lstStyle/>
            <a:p>
              <a:pPr algn="ctr"/>
              <a:r>
                <a:rPr lang="en-US" sz="933" b="1" dirty="0"/>
                <a:t> Regulatory Differences</a:t>
              </a:r>
            </a:p>
          </p:txBody>
        </p:sp>
      </p:grpSp>
      <p:cxnSp>
        <p:nvCxnSpPr>
          <p:cNvPr id="58" name="Straight Arrow Connector 57">
            <a:extLst>
              <a:ext uri="{FF2B5EF4-FFF2-40B4-BE49-F238E27FC236}">
                <a16:creationId xmlns:a16="http://schemas.microsoft.com/office/drawing/2014/main" id="{92EC4783-21B2-F647-8D32-47654A8830E9}"/>
              </a:ext>
            </a:extLst>
          </p:cNvPr>
          <p:cNvCxnSpPr>
            <a:cxnSpLocks/>
          </p:cNvCxnSpPr>
          <p:nvPr/>
        </p:nvCxnSpPr>
        <p:spPr>
          <a:xfrm>
            <a:off x="7685575" y="2135827"/>
            <a:ext cx="442956" cy="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8ECE2A9B-6F83-6545-9B80-0DAE1B7E52D7}"/>
              </a:ext>
            </a:extLst>
          </p:cNvPr>
          <p:cNvGrpSpPr/>
          <p:nvPr/>
        </p:nvGrpSpPr>
        <p:grpSpPr>
          <a:xfrm>
            <a:off x="933056" y="4222631"/>
            <a:ext cx="10733773" cy="678956"/>
            <a:chOff x="711810" y="3377654"/>
            <a:chExt cx="8050330" cy="509217"/>
          </a:xfrm>
        </p:grpSpPr>
        <p:sp>
          <p:nvSpPr>
            <p:cNvPr id="48" name="Triangle 47">
              <a:extLst>
                <a:ext uri="{FF2B5EF4-FFF2-40B4-BE49-F238E27FC236}">
                  <a16:creationId xmlns:a16="http://schemas.microsoft.com/office/drawing/2014/main" id="{A276EB58-A49C-EC40-8BC2-85F8A54B352C}"/>
                </a:ext>
              </a:extLst>
            </p:cNvPr>
            <p:cNvSpPr/>
            <p:nvPr/>
          </p:nvSpPr>
          <p:spPr>
            <a:xfrm flipV="1">
              <a:off x="711810" y="3377654"/>
              <a:ext cx="8050330" cy="50921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0" name="TextBox 59">
              <a:extLst>
                <a:ext uri="{FF2B5EF4-FFF2-40B4-BE49-F238E27FC236}">
                  <a16:creationId xmlns:a16="http://schemas.microsoft.com/office/drawing/2014/main" id="{F61FD3DD-B321-9A46-A103-A07B4181D7BD}"/>
                </a:ext>
              </a:extLst>
            </p:cNvPr>
            <p:cNvSpPr txBox="1"/>
            <p:nvPr/>
          </p:nvSpPr>
          <p:spPr>
            <a:xfrm>
              <a:off x="4150118" y="3402784"/>
              <a:ext cx="1285978" cy="346249"/>
            </a:xfrm>
            <a:prstGeom prst="rect">
              <a:avLst/>
            </a:prstGeom>
            <a:noFill/>
          </p:spPr>
          <p:txBody>
            <a:bodyPr wrap="none" rtlCol="0">
              <a:spAutoFit/>
            </a:bodyPr>
            <a:lstStyle/>
            <a:p>
              <a:r>
                <a:rPr lang="en-US" sz="2400" dirty="0">
                  <a:solidFill>
                    <a:schemeClr val="bg1"/>
                  </a:solidFill>
                </a:rPr>
                <a:t>Deliverables</a:t>
              </a:r>
            </a:p>
          </p:txBody>
        </p:sp>
      </p:grpSp>
      <p:sp>
        <p:nvSpPr>
          <p:cNvPr id="61" name="TextBox 60">
            <a:extLst>
              <a:ext uri="{FF2B5EF4-FFF2-40B4-BE49-F238E27FC236}">
                <a16:creationId xmlns:a16="http://schemas.microsoft.com/office/drawing/2014/main" id="{3BED70D5-C109-CE4A-9608-78313DD76E0F}"/>
              </a:ext>
            </a:extLst>
          </p:cNvPr>
          <p:cNvSpPr txBox="1"/>
          <p:nvPr/>
        </p:nvSpPr>
        <p:spPr>
          <a:xfrm>
            <a:off x="1220848" y="5139802"/>
            <a:ext cx="10172785" cy="461665"/>
          </a:xfrm>
          <a:prstGeom prst="rect">
            <a:avLst/>
          </a:prstGeom>
          <a:noFill/>
        </p:spPr>
        <p:txBody>
          <a:bodyPr wrap="none" rtlCol="0">
            <a:spAutoFit/>
          </a:bodyPr>
          <a:lstStyle/>
          <a:p>
            <a:r>
              <a:rPr lang="en-US" sz="2400" dirty="0"/>
              <a:t>Identification of markers for prognosis, tumor behavior, and treatment response</a:t>
            </a:r>
          </a:p>
        </p:txBody>
      </p:sp>
    </p:spTree>
    <p:extLst>
      <p:ext uri="{BB962C8B-B14F-4D97-AF65-F5344CB8AC3E}">
        <p14:creationId xmlns:p14="http://schemas.microsoft.com/office/powerpoint/2010/main" val="76899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8B6925-6DEB-9741-8FD4-484A8C2910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462" y="2101900"/>
            <a:ext cx="10749073" cy="3060500"/>
          </a:xfrm>
          <a:prstGeom prst="rect">
            <a:avLst/>
          </a:prstGeom>
        </p:spPr>
      </p:pic>
      <p:sp>
        <p:nvSpPr>
          <p:cNvPr id="6" name="Title 1">
            <a:extLst>
              <a:ext uri="{FF2B5EF4-FFF2-40B4-BE49-F238E27FC236}">
                <a16:creationId xmlns:a16="http://schemas.microsoft.com/office/drawing/2014/main" id="{3D13CE9E-94EE-854F-ABD8-D95C01C3C3CA}"/>
              </a:ext>
            </a:extLst>
          </p:cNvPr>
          <p:cNvSpPr>
            <a:spLocks noGrp="1"/>
          </p:cNvSpPr>
          <p:nvPr>
            <p:ph type="title"/>
          </p:nvPr>
        </p:nvSpPr>
        <p:spPr>
          <a:xfrm>
            <a:off x="838199" y="228325"/>
            <a:ext cx="10515600" cy="1325563"/>
          </a:xfrm>
        </p:spPr>
        <p:txBody>
          <a:bodyPr/>
          <a:lstStyle/>
          <a:p>
            <a:r>
              <a:rPr lang="en-US" dirty="0"/>
              <a:t>Profiling techniques for histones and chromatin accessibility</a:t>
            </a:r>
          </a:p>
        </p:txBody>
      </p:sp>
      <p:sp>
        <p:nvSpPr>
          <p:cNvPr id="7" name="Right Arrow 6">
            <a:extLst>
              <a:ext uri="{FF2B5EF4-FFF2-40B4-BE49-F238E27FC236}">
                <a16:creationId xmlns:a16="http://schemas.microsoft.com/office/drawing/2014/main" id="{A814F3DE-1A86-2640-B692-49280BC2D724}"/>
              </a:ext>
            </a:extLst>
          </p:cNvPr>
          <p:cNvSpPr/>
          <p:nvPr/>
        </p:nvSpPr>
        <p:spPr>
          <a:xfrm>
            <a:off x="130331" y="2533088"/>
            <a:ext cx="554400" cy="325312"/>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E3FF070F-2F21-2249-99CF-F54F8EBE46A2}"/>
              </a:ext>
            </a:extLst>
          </p:cNvPr>
          <p:cNvSpPr/>
          <p:nvPr/>
        </p:nvSpPr>
        <p:spPr>
          <a:xfrm>
            <a:off x="130331" y="4117088"/>
            <a:ext cx="554400" cy="325312"/>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027137D-3CBD-224B-955D-64AC18C8223C}"/>
              </a:ext>
            </a:extLst>
          </p:cNvPr>
          <p:cNvSpPr/>
          <p:nvPr/>
        </p:nvSpPr>
        <p:spPr>
          <a:xfrm>
            <a:off x="133931" y="4772288"/>
            <a:ext cx="554400" cy="325312"/>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E7531A2-C456-2B41-9EA1-C0FFA4948AC4}"/>
              </a:ext>
            </a:extLst>
          </p:cNvPr>
          <p:cNvSpPr txBox="1"/>
          <p:nvPr/>
        </p:nvSpPr>
        <p:spPr>
          <a:xfrm>
            <a:off x="8913329" y="6431068"/>
            <a:ext cx="3150542" cy="369332"/>
          </a:xfrm>
          <a:prstGeom prst="rect">
            <a:avLst/>
          </a:prstGeom>
          <a:noFill/>
        </p:spPr>
        <p:txBody>
          <a:bodyPr wrap="none" rtlCol="0">
            <a:spAutoFit/>
          </a:bodyPr>
          <a:lstStyle/>
          <a:p>
            <a:r>
              <a:rPr lang="en-US" dirty="0" err="1"/>
              <a:t>Cazaly</a:t>
            </a:r>
            <a:r>
              <a:rPr lang="en-US" dirty="0"/>
              <a:t> et al., </a:t>
            </a:r>
            <a:r>
              <a:rPr lang="en-US" i="1" dirty="0"/>
              <a:t>Front Pharm </a:t>
            </a:r>
            <a:r>
              <a:rPr lang="en-US" dirty="0"/>
              <a:t>2019</a:t>
            </a:r>
          </a:p>
        </p:txBody>
      </p:sp>
      <p:sp>
        <p:nvSpPr>
          <p:cNvPr id="2" name="TextBox 1"/>
          <p:cNvSpPr txBox="1"/>
          <p:nvPr/>
        </p:nvSpPr>
        <p:spPr>
          <a:xfrm>
            <a:off x="684732" y="5427488"/>
            <a:ext cx="2303796" cy="646331"/>
          </a:xfrm>
          <a:prstGeom prst="rect">
            <a:avLst/>
          </a:prstGeom>
          <a:noFill/>
        </p:spPr>
        <p:txBody>
          <a:bodyPr wrap="square" rtlCol="0">
            <a:spAutoFit/>
          </a:bodyPr>
          <a:lstStyle/>
          <a:p>
            <a:r>
              <a:rPr lang="en-US" sz="1200" dirty="0"/>
              <a:t>CUT&amp;RUN</a:t>
            </a:r>
          </a:p>
          <a:p>
            <a:r>
              <a:rPr lang="en-US" sz="1200" dirty="0"/>
              <a:t>(Cleavage Under Targets and Release Using Nuclease )</a:t>
            </a:r>
          </a:p>
        </p:txBody>
      </p:sp>
      <p:sp>
        <p:nvSpPr>
          <p:cNvPr id="11" name="Right Arrow 10">
            <a:extLst>
              <a:ext uri="{FF2B5EF4-FFF2-40B4-BE49-F238E27FC236}">
                <a16:creationId xmlns:a16="http://schemas.microsoft.com/office/drawing/2014/main" id="{3027137D-3CBD-224B-955D-64AC18C8223C}"/>
              </a:ext>
            </a:extLst>
          </p:cNvPr>
          <p:cNvSpPr/>
          <p:nvPr/>
        </p:nvSpPr>
        <p:spPr>
          <a:xfrm>
            <a:off x="130331" y="5495664"/>
            <a:ext cx="554400" cy="325312"/>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381828" y="5427487"/>
            <a:ext cx="2161361" cy="461665"/>
          </a:xfrm>
          <a:prstGeom prst="rect">
            <a:avLst/>
          </a:prstGeom>
          <a:noFill/>
        </p:spPr>
        <p:txBody>
          <a:bodyPr wrap="none" rtlCol="0">
            <a:spAutoFit/>
          </a:bodyPr>
          <a:lstStyle/>
          <a:p>
            <a:r>
              <a:rPr lang="en-US" sz="1200" dirty="0"/>
              <a:t>In situ, simple, fast, low input,</a:t>
            </a:r>
          </a:p>
          <a:p>
            <a:r>
              <a:rPr lang="en-US" sz="1200" dirty="0"/>
              <a:t>Less sequencing depth required</a:t>
            </a:r>
          </a:p>
        </p:txBody>
      </p:sp>
      <p:sp>
        <p:nvSpPr>
          <p:cNvPr id="4" name="TextBox 3"/>
          <p:cNvSpPr txBox="1"/>
          <p:nvPr/>
        </p:nvSpPr>
        <p:spPr>
          <a:xfrm>
            <a:off x="3426755" y="5407382"/>
            <a:ext cx="2516846" cy="707886"/>
          </a:xfrm>
          <a:prstGeom prst="rect">
            <a:avLst/>
          </a:prstGeom>
          <a:noFill/>
        </p:spPr>
        <p:txBody>
          <a:bodyPr wrap="square" rtlCol="0">
            <a:spAutoFit/>
          </a:bodyPr>
          <a:lstStyle/>
          <a:p>
            <a:r>
              <a:rPr lang="en-US" sz="1000" dirty="0"/>
              <a:t>antibody-targeted controlled cleavage by </a:t>
            </a:r>
            <a:r>
              <a:rPr lang="en-US" sz="1000" dirty="0" err="1"/>
              <a:t>micrococcal</a:t>
            </a:r>
            <a:r>
              <a:rPr lang="en-US" sz="1000" dirty="0"/>
              <a:t> nuclease releases specific protein-DNA complexes into the supernatant for paired-end DNA sequencing.</a:t>
            </a:r>
          </a:p>
        </p:txBody>
      </p:sp>
      <p:sp>
        <p:nvSpPr>
          <p:cNvPr id="12" name="TextBox 11"/>
          <p:cNvSpPr txBox="1"/>
          <p:nvPr/>
        </p:nvSpPr>
        <p:spPr>
          <a:xfrm>
            <a:off x="9047144" y="5427163"/>
            <a:ext cx="1557734" cy="276999"/>
          </a:xfrm>
          <a:prstGeom prst="rect">
            <a:avLst/>
          </a:prstGeom>
          <a:noFill/>
        </p:spPr>
        <p:txBody>
          <a:bodyPr wrap="none" rtlCol="0">
            <a:spAutoFit/>
          </a:bodyPr>
          <a:lstStyle/>
          <a:p>
            <a:r>
              <a:rPr lang="en-US" sz="1200" dirty="0"/>
              <a:t>Need good antibodies</a:t>
            </a:r>
          </a:p>
        </p:txBody>
      </p:sp>
      <p:sp>
        <p:nvSpPr>
          <p:cNvPr id="13" name="TextBox 12"/>
          <p:cNvSpPr txBox="1"/>
          <p:nvPr/>
        </p:nvSpPr>
        <p:spPr>
          <a:xfrm>
            <a:off x="1975934" y="4882276"/>
            <a:ext cx="1450821" cy="307777"/>
          </a:xfrm>
          <a:prstGeom prst="rect">
            <a:avLst/>
          </a:prstGeom>
          <a:noFill/>
        </p:spPr>
        <p:txBody>
          <a:bodyPr wrap="square" rtlCol="0">
            <a:spAutoFit/>
          </a:bodyPr>
          <a:lstStyle/>
          <a:p>
            <a:r>
              <a:rPr lang="en-US" sz="1400" dirty="0"/>
              <a:t>&amp; Hi-</a:t>
            </a:r>
            <a:r>
              <a:rPr lang="en-US" sz="1400" dirty="0" err="1"/>
              <a:t>ChIP</a:t>
            </a:r>
            <a:endParaRPr lang="en-US" sz="1400" dirty="0"/>
          </a:p>
        </p:txBody>
      </p:sp>
    </p:spTree>
    <p:extLst>
      <p:ext uri="{BB962C8B-B14F-4D97-AF65-F5344CB8AC3E}">
        <p14:creationId xmlns:p14="http://schemas.microsoft.com/office/powerpoint/2010/main" val="2905679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C2F1-5174-4141-A3C0-727BF3BF40EF}"/>
              </a:ext>
            </a:extLst>
          </p:cNvPr>
          <p:cNvSpPr>
            <a:spLocks noGrp="1"/>
          </p:cNvSpPr>
          <p:nvPr>
            <p:ph type="title"/>
          </p:nvPr>
        </p:nvSpPr>
        <p:spPr>
          <a:xfrm>
            <a:off x="830766" y="-58621"/>
            <a:ext cx="10515600" cy="1325563"/>
          </a:xfrm>
        </p:spPr>
        <p:txBody>
          <a:bodyPr/>
          <a:lstStyle/>
          <a:p>
            <a:r>
              <a:rPr lang="en-US" dirty="0"/>
              <a:t>Lots of methods for processing datasets </a:t>
            </a:r>
          </a:p>
        </p:txBody>
      </p:sp>
      <p:pic>
        <p:nvPicPr>
          <p:cNvPr id="5" name="Picture 4">
            <a:extLst>
              <a:ext uri="{FF2B5EF4-FFF2-40B4-BE49-F238E27FC236}">
                <a16:creationId xmlns:a16="http://schemas.microsoft.com/office/drawing/2014/main" id="{70369621-EA40-5A4D-B454-29D04302D0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73943" y="1070517"/>
            <a:ext cx="5520534" cy="5497551"/>
          </a:xfrm>
          <a:prstGeom prst="rect">
            <a:avLst/>
          </a:prstGeom>
        </p:spPr>
      </p:pic>
    </p:spTree>
    <p:extLst>
      <p:ext uri="{BB962C8B-B14F-4D97-AF65-F5344CB8AC3E}">
        <p14:creationId xmlns:p14="http://schemas.microsoft.com/office/powerpoint/2010/main" val="1578622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DC8A-D8F2-CD48-BFEB-0BAF64885007}"/>
              </a:ext>
            </a:extLst>
          </p:cNvPr>
          <p:cNvSpPr>
            <a:spLocks noGrp="1"/>
          </p:cNvSpPr>
          <p:nvPr>
            <p:ph type="title"/>
          </p:nvPr>
        </p:nvSpPr>
        <p:spPr>
          <a:xfrm>
            <a:off x="276600" y="0"/>
            <a:ext cx="3705000" cy="4955675"/>
          </a:xfrm>
        </p:spPr>
        <p:txBody>
          <a:bodyPr/>
          <a:lstStyle/>
          <a:p>
            <a:r>
              <a:rPr lang="en-US" b="1" dirty="0"/>
              <a:t>Epigenetic data repositories and browsers</a:t>
            </a:r>
          </a:p>
        </p:txBody>
      </p:sp>
      <p:sp>
        <p:nvSpPr>
          <p:cNvPr id="4" name="TextBox 3">
            <a:extLst>
              <a:ext uri="{FF2B5EF4-FFF2-40B4-BE49-F238E27FC236}">
                <a16:creationId xmlns:a16="http://schemas.microsoft.com/office/drawing/2014/main" id="{69DD71AC-CAA9-C742-85C2-7AE2B819284F}"/>
              </a:ext>
            </a:extLst>
          </p:cNvPr>
          <p:cNvSpPr txBox="1"/>
          <p:nvPr/>
        </p:nvSpPr>
        <p:spPr>
          <a:xfrm>
            <a:off x="8913329" y="6431068"/>
            <a:ext cx="3150542" cy="369332"/>
          </a:xfrm>
          <a:prstGeom prst="rect">
            <a:avLst/>
          </a:prstGeom>
          <a:noFill/>
        </p:spPr>
        <p:txBody>
          <a:bodyPr wrap="none" rtlCol="0">
            <a:spAutoFit/>
          </a:bodyPr>
          <a:lstStyle/>
          <a:p>
            <a:r>
              <a:rPr lang="en-US" dirty="0" err="1"/>
              <a:t>Cazaly</a:t>
            </a:r>
            <a:r>
              <a:rPr lang="en-US" dirty="0"/>
              <a:t> et al., </a:t>
            </a:r>
            <a:r>
              <a:rPr lang="en-US" i="1" dirty="0"/>
              <a:t>Front Pharm </a:t>
            </a:r>
            <a:r>
              <a:rPr lang="en-US" dirty="0"/>
              <a:t>2019</a:t>
            </a:r>
          </a:p>
        </p:txBody>
      </p:sp>
      <p:pic>
        <p:nvPicPr>
          <p:cNvPr id="6" name="Picture 5">
            <a:extLst>
              <a:ext uri="{FF2B5EF4-FFF2-40B4-BE49-F238E27FC236}">
                <a16:creationId xmlns:a16="http://schemas.microsoft.com/office/drawing/2014/main" id="{9D456FA3-04D2-164C-BDBF-2C79A958997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5600" y="139566"/>
            <a:ext cx="6742500" cy="6015367"/>
          </a:xfrm>
          <a:prstGeom prst="rect">
            <a:avLst/>
          </a:prstGeom>
        </p:spPr>
      </p:pic>
    </p:spTree>
    <p:extLst>
      <p:ext uri="{BB962C8B-B14F-4D97-AF65-F5344CB8AC3E}">
        <p14:creationId xmlns:p14="http://schemas.microsoft.com/office/powerpoint/2010/main" val="769909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F92754-C54A-8446-B5CF-710E90DBB14A}"/>
              </a:ext>
            </a:extLst>
          </p:cNvPr>
          <p:cNvSpPr>
            <a:spLocks noGrp="1"/>
          </p:cNvSpPr>
          <p:nvPr>
            <p:ph sz="quarter" idx="10"/>
          </p:nvPr>
        </p:nvSpPr>
        <p:spPr>
          <a:xfrm>
            <a:off x="1808977" y="6486293"/>
            <a:ext cx="8758767" cy="304800"/>
          </a:xfrm>
        </p:spPr>
        <p:txBody>
          <a:bodyPr>
            <a:normAutofit/>
          </a:bodyPr>
          <a:lstStyle/>
          <a:p>
            <a:r>
              <a:rPr lang="en-US" sz="1067" dirty="0" err="1"/>
              <a:t>Karnuta</a:t>
            </a:r>
            <a:r>
              <a:rPr lang="en-US" sz="1067" dirty="0"/>
              <a:t>, Jaret M., and Peter C. </a:t>
            </a:r>
            <a:r>
              <a:rPr lang="en-US" sz="1067" dirty="0" err="1"/>
              <a:t>Scacheri</a:t>
            </a:r>
            <a:r>
              <a:rPr lang="en-US" sz="1067" dirty="0"/>
              <a:t>. “Enhancers: Bridging the Gap between Gene Control and Human Disease.” </a:t>
            </a:r>
            <a:r>
              <a:rPr lang="en-US" sz="1067" i="1" dirty="0"/>
              <a:t>Human Molecular Genetics, </a:t>
            </a:r>
            <a:r>
              <a:rPr lang="en-US" sz="1067" dirty="0"/>
              <a:t>2018.</a:t>
            </a:r>
          </a:p>
          <a:p>
            <a:endParaRPr lang="en-US" sz="1067" dirty="0"/>
          </a:p>
        </p:txBody>
      </p:sp>
      <p:pic>
        <p:nvPicPr>
          <p:cNvPr id="5" name="Picture 4">
            <a:extLst>
              <a:ext uri="{FF2B5EF4-FFF2-40B4-BE49-F238E27FC236}">
                <a16:creationId xmlns:a16="http://schemas.microsoft.com/office/drawing/2014/main" id="{2F297FB7-DC15-5941-ACBC-600902754F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1269" y="1506292"/>
            <a:ext cx="8504664" cy="4601472"/>
          </a:xfrm>
          <a:prstGeom prst="rect">
            <a:avLst/>
          </a:prstGeom>
        </p:spPr>
      </p:pic>
      <p:sp>
        <p:nvSpPr>
          <p:cNvPr id="7" name="Title 1">
            <a:extLst>
              <a:ext uri="{FF2B5EF4-FFF2-40B4-BE49-F238E27FC236}">
                <a16:creationId xmlns:a16="http://schemas.microsoft.com/office/drawing/2014/main" id="{2A5D2A95-E67D-DF4D-8621-3194BD561D76}"/>
              </a:ext>
            </a:extLst>
          </p:cNvPr>
          <p:cNvSpPr>
            <a:spLocks noGrp="1"/>
          </p:cNvSpPr>
          <p:nvPr>
            <p:ph type="title"/>
          </p:nvPr>
        </p:nvSpPr>
        <p:spPr>
          <a:xfrm>
            <a:off x="867000" y="69925"/>
            <a:ext cx="10515600" cy="1325563"/>
          </a:xfrm>
        </p:spPr>
        <p:txBody>
          <a:bodyPr>
            <a:normAutofit/>
          </a:bodyPr>
          <a:lstStyle/>
          <a:p>
            <a:r>
              <a:rPr lang="en-US" dirty="0"/>
              <a:t>The Epigenome and Gene Enhancer Elements</a:t>
            </a:r>
          </a:p>
        </p:txBody>
      </p:sp>
    </p:spTree>
    <p:extLst>
      <p:ext uri="{BB962C8B-B14F-4D97-AF65-F5344CB8AC3E}">
        <p14:creationId xmlns:p14="http://schemas.microsoft.com/office/powerpoint/2010/main" val="3942378920"/>
      </p:ext>
    </p:extLst>
  </p:cSld>
  <p:clrMapOvr>
    <a:masterClrMapping/>
  </p:clrMapOvr>
  <p:transition spd="med">
    <p:split orient="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912</TotalTime>
  <Words>4370</Words>
  <Application>Microsoft Macintosh PowerPoint</Application>
  <PresentationFormat>Widescreen</PresentationFormat>
  <Paragraphs>431</Paragraphs>
  <Slides>53</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Helvetica</vt:lpstr>
      <vt:lpstr>Roboto</vt:lpstr>
      <vt:lpstr>Office Theme</vt:lpstr>
      <vt:lpstr>PowerPoint Presentation</vt:lpstr>
      <vt:lpstr>Outline</vt:lpstr>
      <vt:lpstr>PowerPoint Presentation</vt:lpstr>
      <vt:lpstr>The Epigenome</vt:lpstr>
      <vt:lpstr>Profiling Techniques for DNA methylation</vt:lpstr>
      <vt:lpstr>Profiling techniques for histones and chromatin accessibility</vt:lpstr>
      <vt:lpstr>Lots of methods for processing datasets </vt:lpstr>
      <vt:lpstr>Epigenetic data repositories and browsers</vt:lpstr>
      <vt:lpstr>The Epigenome and Gene Enhancer Elements</vt:lpstr>
      <vt:lpstr>Superenhancers</vt:lpstr>
      <vt:lpstr>Genome-wide identification of active enhancer elements based on signature chromatin features</vt:lpstr>
      <vt:lpstr>PowerPoint Presentation</vt:lpstr>
      <vt:lpstr>Studying the epigenome can provide insights into various aspects of cancer</vt:lpstr>
      <vt:lpstr>PowerPoint Presentation</vt:lpstr>
      <vt:lpstr>PowerPoint Presentation</vt:lpstr>
      <vt:lpstr>Recurrent enhancer alterations in CRC</vt:lpstr>
      <vt:lpstr>Studying the epigenome can provide insights into various aspects of cancer</vt:lpstr>
      <vt:lpstr>Recurrent enhancer alterations in CRC</vt:lpstr>
      <vt:lpstr>PowerPoint Presentation</vt:lpstr>
      <vt:lpstr>PowerPoint Presentation</vt:lpstr>
      <vt:lpstr>Metastatic tumors show extensive enhancer alterations (Met-VELs)</vt:lpstr>
      <vt:lpstr>Enhancer alterations (Met-VELs) in metastatic osteosarcoma</vt:lpstr>
      <vt:lpstr>PowerPoint Presentation</vt:lpstr>
      <vt:lpstr>Model of enhancer function in metastasis</vt:lpstr>
      <vt:lpstr>Metastasis is dependent on the F3 enhancer</vt:lpstr>
      <vt:lpstr>PowerPoint Presentation</vt:lpstr>
      <vt:lpstr>Studying the epigenome can provide insights into various aspects of cancer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Studying the epigenome can provide insights into various aspects of cancer</vt:lpstr>
      <vt:lpstr>PowerPoint Presentation</vt:lpstr>
      <vt:lpstr>PowerPoint Presentation</vt:lpstr>
      <vt:lpstr>PowerPoint Presentation</vt:lpstr>
      <vt:lpstr>PowerPoint Presentation</vt:lpstr>
      <vt:lpstr>PowerPoint Presentation</vt:lpstr>
      <vt:lpstr>Constituents of enhancer clusters collude to regulate genes</vt:lpstr>
      <vt:lpstr>PowerPoint Presentation</vt:lpstr>
      <vt:lpstr>PowerPoint Presentation</vt:lpstr>
      <vt:lpstr>Studying the epigenome can provide insights into various aspects of cancer</vt:lpstr>
      <vt:lpstr>PowerPoint Presentation</vt:lpstr>
      <vt:lpstr>Studying the epigenome can provide insights into various aspects of cancer</vt:lpstr>
      <vt:lpstr>Functional enhancers on circular extrachromosomal DNA (ecDNA)</vt:lpstr>
      <vt:lpstr>PowerPoint Presentation</vt:lpstr>
      <vt:lpstr>PowerPoint Presentation</vt:lpstr>
      <vt:lpstr>Selection of enhancers on ecDNA</vt:lpstr>
      <vt:lpstr>The “Onco-locus”</vt:lpstr>
      <vt:lpstr>Precision cancer medicine – A vision for an epigenomics based approach</vt:lpstr>
      <vt:lpstr>Precision cancer medicine – An epigenomics based 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Cotto, Kelsy</cp:lastModifiedBy>
  <cp:revision>57</cp:revision>
  <dcterms:created xsi:type="dcterms:W3CDTF">2019-10-31T13:30:18Z</dcterms:created>
  <dcterms:modified xsi:type="dcterms:W3CDTF">2020-11-16T16:30:07Z</dcterms:modified>
</cp:coreProperties>
</file>